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omments/comment1.xml" ContentType="application/vnd.openxmlformats-officedocument.presentationml.comments+xml"/>
  <Override PartName="/ppt/notesSlides/notesSlide4.xml" ContentType="application/vnd.openxmlformats-officedocument.presentationml.notesSlide+xml"/>
  <Override PartName="/ppt/notesSlides/notesSlide5.xml" ContentType="application/vnd.openxmlformats-officedocument.presentationml.notesSlide+xml"/>
  <Override PartName="/ppt/comments/comment2.xml" ContentType="application/vnd.openxmlformats-officedocument.presentationml.comment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35"/>
  </p:notesMasterIdLst>
  <p:sldIdLst>
    <p:sldId id="256" r:id="rId2"/>
    <p:sldId id="291" r:id="rId3"/>
    <p:sldId id="281" r:id="rId4"/>
    <p:sldId id="316" r:id="rId5"/>
    <p:sldId id="317" r:id="rId6"/>
    <p:sldId id="297" r:id="rId7"/>
    <p:sldId id="301" r:id="rId8"/>
    <p:sldId id="318" r:id="rId9"/>
    <p:sldId id="313" r:id="rId10"/>
    <p:sldId id="314" r:id="rId11"/>
    <p:sldId id="315" r:id="rId12"/>
    <p:sldId id="302" r:id="rId13"/>
    <p:sldId id="280" r:id="rId14"/>
    <p:sldId id="298" r:id="rId15"/>
    <p:sldId id="282" r:id="rId16"/>
    <p:sldId id="295" r:id="rId17"/>
    <p:sldId id="296" r:id="rId18"/>
    <p:sldId id="319" r:id="rId19"/>
    <p:sldId id="299" r:id="rId20"/>
    <p:sldId id="300" r:id="rId21"/>
    <p:sldId id="303" r:id="rId22"/>
    <p:sldId id="305" r:id="rId23"/>
    <p:sldId id="306" r:id="rId24"/>
    <p:sldId id="307" r:id="rId25"/>
    <p:sldId id="321" r:id="rId26"/>
    <p:sldId id="309" r:id="rId27"/>
    <p:sldId id="311" r:id="rId28"/>
    <p:sldId id="308" r:id="rId29"/>
    <p:sldId id="310" r:id="rId30"/>
    <p:sldId id="312" r:id="rId31"/>
    <p:sldId id="320" r:id="rId32"/>
    <p:sldId id="267" r:id="rId33"/>
    <p:sldId id="259" r:id="rId34"/>
  </p:sldIdLst>
  <p:sldSz cx="9144000" cy="59436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872">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ooja Patil" initials="PP" lastIdx="4" clrIdx="0">
    <p:extLst>
      <p:ext uri="{19B8F6BF-5375-455C-9EA6-DF929625EA0E}">
        <p15:presenceInfo xmlns:p15="http://schemas.microsoft.com/office/powerpoint/2012/main" userId="S::pooja.patil@sjsu.edu::5f3a006a-0e51-4d0d-adfb-a81fbc5efcff"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0000000-0000-0000-0000-000000000000}" v="1369" dt="2021-05-15T00:36:43.205"/>
    <p1510:client id="{01921DD5-D2AE-1511-BFFA-BAEDA37CB583}" v="493" dt="2021-05-15T00:25:39.979"/>
    <p1510:client id="{11330362-464A-3E0E-D35B-0377315D30E7}" v="55" dt="2021-05-14T22:35:04.076"/>
    <p1510:client id="{3CB29961-59D7-4429-8771-704A22E77D2C}" v="571" dt="2021-05-14T23:40:35.204"/>
    <p1510:client id="{4CA21469-87BC-9E12-8410-D886218206D1}" v="22" dt="2021-05-10T02:02:54.469"/>
    <p1510:client id="{5693C79F-7070-C000-06F7-F8263FC3EF03}" v="13" dt="2021-05-13T18:44:13.750"/>
    <p1510:client id="{5DF83E25-06C5-C04E-A3C3-78555E2E8E40}" v="108" dt="2021-05-10T00:43:00.846"/>
    <p1510:client id="{76A7F9FE-A3D7-3638-9CC1-C2521CDB9ACB}" v="395" dt="2021-05-10T00:51:27.717"/>
    <p1510:client id="{93899D6D-BEC1-258D-C0E9-A81CD90891F7}" v="907" dt="2021-05-13T22:24:50.035"/>
    <p1510:client id="{CCB4C79F-7096-C000-01DA-EAC832568EFA}" v="293" dt="2021-05-14T04:42:31.516"/>
    <p1510:client id="{F03CDB42-8B4F-7870-04F6-520AE49731FD}" v="471" dt="2021-05-14T23:06:38.42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1872"/>
        <p:guide pos="2880"/>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1-05-09T17:45:23.023" idx="1">
    <p:pos x="2880" y="1209"/>
    <p:text>Sketches primitive shape and basic colors of the object conditioned on the given text description and draws the background layout from a random noise vector, yielding a low-resolution image.
</p:text>
    <p:extLst>
      <p:ext uri="{C676402C-5697-4E1C-873F-D02D1690AC5C}">
        <p15:threadingInfo xmlns:p15="http://schemas.microsoft.com/office/powerpoint/2012/main" timeZoneBias="420"/>
      </p:ext>
    </p:extLst>
  </p:cm>
  <p:cm authorId="1" dt="2021-05-09T17:46:10.417" idx="2">
    <p:pos x="2707" y="2121"/>
    <p:text>Corrects defects in the low-resolution image from Stage-I and completes details of the object by reading the text description again, producing a high-resolution photo-realistic image.​
</p:text>
    <p:extLst>
      <p:ext uri="{C676402C-5697-4E1C-873F-D02D1690AC5C}">
        <p15:threadingInfo xmlns:p15="http://schemas.microsoft.com/office/powerpoint/2012/main" timeZoneBias="42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1-05-09T17:48:45.145" idx="3">
    <p:pos x="5755" y="1104"/>
    <p:text>An attentional generative network, in which an attention mechanism is developed for the generator to draw different sub-regions of the image by focusing on words that are most relevant to the sub-region being drawn.​
</p:text>
    <p:extLst>
      <p:ext uri="{C676402C-5697-4E1C-873F-D02D1690AC5C}">
        <p15:threadingInfo xmlns:p15="http://schemas.microsoft.com/office/powerpoint/2012/main" timeZoneBias="420"/>
      </p:ext>
    </p:extLst>
  </p:cm>
  <p:cm authorId="1" dt="2021-05-09T17:49:54.665" idx="4">
    <p:pos x="5851" y="1200"/>
    <p:text>The other component in the AttnGAN is a Deep Attentional Multimodal Similarity Model (DAMSM). With an attention mechanism, the DAMSM is able to compute the similarity between the generated image and the sentence using both the global sentence level information and the fine-grained word level information. ​​
</p:text>
    <p:extLst>
      <p:ext uri="{C676402C-5697-4E1C-873F-D02D1690AC5C}">
        <p15:threadingInfo xmlns:p15="http://schemas.microsoft.com/office/powerpoint/2012/main" timeZoneBias="42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AD53A09-4187-4F33-ABDB-00E5729716F3}" type="datetimeFigureOut">
              <a:rPr lang="en-US" smtClean="0"/>
              <a:t>5/14/2021</a:t>
            </a:fld>
            <a:endParaRPr lang="en-US"/>
          </a:p>
        </p:txBody>
      </p:sp>
      <p:sp>
        <p:nvSpPr>
          <p:cNvPr id="4" name="Slide Image Placeholder 3"/>
          <p:cNvSpPr>
            <a:spLocks noGrp="1" noRot="1" noChangeAspect="1"/>
          </p:cNvSpPr>
          <p:nvPr>
            <p:ph type="sldImg" idx="2"/>
          </p:nvPr>
        </p:nvSpPr>
        <p:spPr>
          <a:xfrm>
            <a:off x="1055688" y="1143000"/>
            <a:ext cx="474662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602B225-8403-428E-9EAE-D903DAAD6FCF}" type="slidenum">
              <a:rPr lang="en-US" smtClean="0"/>
              <a:t>‹#›</a:t>
            </a:fld>
            <a:endParaRPr lang="en-US"/>
          </a:p>
        </p:txBody>
      </p:sp>
    </p:spTree>
    <p:extLst>
      <p:ext uri="{BB962C8B-B14F-4D97-AF65-F5344CB8AC3E}">
        <p14:creationId xmlns:p14="http://schemas.microsoft.com/office/powerpoint/2010/main" val="7320983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602B225-8403-428E-9EAE-D903DAAD6FCF}" type="slidenum">
              <a:rPr lang="en-US" smtClean="0"/>
              <a:t>1</a:t>
            </a:fld>
            <a:endParaRPr lang="en-US"/>
          </a:p>
        </p:txBody>
      </p:sp>
    </p:spTree>
    <p:extLst>
      <p:ext uri="{BB962C8B-B14F-4D97-AF65-F5344CB8AC3E}">
        <p14:creationId xmlns:p14="http://schemas.microsoft.com/office/powerpoint/2010/main" val="28119477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602B225-8403-428E-9EAE-D903DAAD6FCF}" type="slidenum">
              <a:rPr lang="en-US" smtClean="0"/>
              <a:t>20</a:t>
            </a:fld>
            <a:endParaRPr lang="en-US"/>
          </a:p>
        </p:txBody>
      </p:sp>
    </p:spTree>
    <p:extLst>
      <p:ext uri="{BB962C8B-B14F-4D97-AF65-F5344CB8AC3E}">
        <p14:creationId xmlns:p14="http://schemas.microsoft.com/office/powerpoint/2010/main" val="12719122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a:t>
            </a:r>
            <a:r>
              <a:rPr lang="en-US" b="1"/>
              <a:t>Lipschitz constant</a:t>
            </a:r>
            <a:r>
              <a:rPr lang="en-US"/>
              <a:t> is the maximum ratio between variations in the output space and variations in the input space of f and thus is a measure of sensitivity of the function with respect to input perturbations</a:t>
            </a:r>
          </a:p>
        </p:txBody>
      </p:sp>
      <p:sp>
        <p:nvSpPr>
          <p:cNvPr id="4" name="Slide Number Placeholder 3"/>
          <p:cNvSpPr>
            <a:spLocks noGrp="1"/>
          </p:cNvSpPr>
          <p:nvPr>
            <p:ph type="sldNum" sz="quarter" idx="5"/>
          </p:nvPr>
        </p:nvSpPr>
        <p:spPr/>
        <p:txBody>
          <a:bodyPr/>
          <a:lstStyle/>
          <a:p>
            <a:fld id="{E602B225-8403-428E-9EAE-D903DAAD6FCF}" type="slidenum">
              <a:rPr lang="en-US" smtClean="0"/>
              <a:t>22</a:t>
            </a:fld>
            <a:endParaRPr lang="en-US"/>
          </a:p>
        </p:txBody>
      </p:sp>
    </p:spTree>
    <p:extLst>
      <p:ext uri="{BB962C8B-B14F-4D97-AF65-F5344CB8AC3E}">
        <p14:creationId xmlns:p14="http://schemas.microsoft.com/office/powerpoint/2010/main" val="19817402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a:t>Where, C belongs to object classes and </a:t>
            </a:r>
            <a:r>
              <a:rPr lang="en-US" err="1"/>
              <a:t>Ic</a:t>
            </a:r>
            <a:r>
              <a:rPr lang="en-US"/>
              <a:t>, images must contain an object of class c​</a:t>
            </a:r>
          </a:p>
          <a:p>
            <a:pPr fontAlgn="base"/>
            <a:r>
              <a:rPr lang="en-US"/>
              <a:t>YOLOV3 -&gt; returns 1 if an object is detected otherwise 0.</a:t>
            </a:r>
          </a:p>
        </p:txBody>
      </p:sp>
      <p:sp>
        <p:nvSpPr>
          <p:cNvPr id="4" name="Slide Number Placeholder 3"/>
          <p:cNvSpPr>
            <a:spLocks noGrp="1"/>
          </p:cNvSpPr>
          <p:nvPr>
            <p:ph type="sldNum" sz="quarter" idx="5"/>
          </p:nvPr>
        </p:nvSpPr>
        <p:spPr/>
        <p:txBody>
          <a:bodyPr/>
          <a:lstStyle/>
          <a:p>
            <a:fld id="{E602B225-8403-428E-9EAE-D903DAAD6FCF}" type="slidenum">
              <a:rPr lang="en-US" smtClean="0"/>
              <a:t>29</a:t>
            </a:fld>
            <a:endParaRPr lang="en-US"/>
          </a:p>
        </p:txBody>
      </p:sp>
    </p:spTree>
    <p:extLst>
      <p:ext uri="{BB962C8B-B14F-4D97-AF65-F5344CB8AC3E}">
        <p14:creationId xmlns:p14="http://schemas.microsoft.com/office/powerpoint/2010/main" val="30560265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602B225-8403-428E-9EAE-D903DAAD6FCF}" type="slidenum">
              <a:rPr lang="en-US" smtClean="0"/>
              <a:t>2</a:t>
            </a:fld>
            <a:endParaRPr lang="en-US"/>
          </a:p>
        </p:txBody>
      </p:sp>
    </p:spTree>
    <p:extLst>
      <p:ext uri="{BB962C8B-B14F-4D97-AF65-F5344CB8AC3E}">
        <p14:creationId xmlns:p14="http://schemas.microsoft.com/office/powerpoint/2010/main" val="26312748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Stacked GAN</a:t>
            </a:r>
          </a:p>
        </p:txBody>
      </p:sp>
      <p:sp>
        <p:nvSpPr>
          <p:cNvPr id="4" name="Slide Number Placeholder 3"/>
          <p:cNvSpPr>
            <a:spLocks noGrp="1"/>
          </p:cNvSpPr>
          <p:nvPr>
            <p:ph type="sldNum" sz="quarter" idx="10"/>
          </p:nvPr>
        </p:nvSpPr>
        <p:spPr/>
        <p:txBody>
          <a:bodyPr/>
          <a:lstStyle/>
          <a:p>
            <a:fld id="{E602B225-8403-428E-9EAE-D903DAAD6FCF}" type="slidenum">
              <a:rPr lang="en-US" smtClean="0"/>
              <a:t>3</a:t>
            </a:fld>
            <a:endParaRPr lang="en-US"/>
          </a:p>
        </p:txBody>
      </p:sp>
    </p:spTree>
    <p:extLst>
      <p:ext uri="{BB962C8B-B14F-4D97-AF65-F5344CB8AC3E}">
        <p14:creationId xmlns:p14="http://schemas.microsoft.com/office/powerpoint/2010/main" val="42847481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Stacked GAN</a:t>
            </a:r>
          </a:p>
        </p:txBody>
      </p:sp>
      <p:sp>
        <p:nvSpPr>
          <p:cNvPr id="4" name="Slide Number Placeholder 3"/>
          <p:cNvSpPr>
            <a:spLocks noGrp="1"/>
          </p:cNvSpPr>
          <p:nvPr>
            <p:ph type="sldNum" sz="quarter" idx="10"/>
          </p:nvPr>
        </p:nvSpPr>
        <p:spPr/>
        <p:txBody>
          <a:bodyPr/>
          <a:lstStyle/>
          <a:p>
            <a:fld id="{E602B225-8403-428E-9EAE-D903DAAD6FCF}" type="slidenum">
              <a:rPr lang="en-US" smtClean="0"/>
              <a:t>4</a:t>
            </a:fld>
            <a:endParaRPr lang="en-US"/>
          </a:p>
        </p:txBody>
      </p:sp>
    </p:spTree>
    <p:extLst>
      <p:ext uri="{BB962C8B-B14F-4D97-AF65-F5344CB8AC3E}">
        <p14:creationId xmlns:p14="http://schemas.microsoft.com/office/powerpoint/2010/main" val="13364713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Stacked GAN</a:t>
            </a:r>
          </a:p>
        </p:txBody>
      </p:sp>
      <p:sp>
        <p:nvSpPr>
          <p:cNvPr id="4" name="Slide Number Placeholder 3"/>
          <p:cNvSpPr>
            <a:spLocks noGrp="1"/>
          </p:cNvSpPr>
          <p:nvPr>
            <p:ph type="sldNum" sz="quarter" idx="10"/>
          </p:nvPr>
        </p:nvSpPr>
        <p:spPr/>
        <p:txBody>
          <a:bodyPr/>
          <a:lstStyle/>
          <a:p>
            <a:fld id="{E602B225-8403-428E-9EAE-D903DAAD6FCF}" type="slidenum">
              <a:rPr lang="en-US" smtClean="0"/>
              <a:t>5</a:t>
            </a:fld>
            <a:endParaRPr lang="en-US"/>
          </a:p>
        </p:txBody>
      </p:sp>
    </p:spTree>
    <p:extLst>
      <p:ext uri="{BB962C8B-B14F-4D97-AF65-F5344CB8AC3E}">
        <p14:creationId xmlns:p14="http://schemas.microsoft.com/office/powerpoint/2010/main" val="33987046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CSU Graduation 2025 Initiative guides</a:t>
            </a:r>
            <a:r>
              <a:rPr lang="en-US" baseline="0"/>
              <a:t> resource discussions at the system and state level</a:t>
            </a:r>
          </a:p>
          <a:p>
            <a:r>
              <a:rPr lang="en-US" baseline="0"/>
              <a:t>Focus is now on four-year graduation rates: see California Promise</a:t>
            </a:r>
          </a:p>
        </p:txBody>
      </p:sp>
      <p:sp>
        <p:nvSpPr>
          <p:cNvPr id="4" name="Slide Number Placeholder 3"/>
          <p:cNvSpPr>
            <a:spLocks noGrp="1"/>
          </p:cNvSpPr>
          <p:nvPr>
            <p:ph type="sldNum" sz="quarter" idx="10"/>
          </p:nvPr>
        </p:nvSpPr>
        <p:spPr/>
        <p:txBody>
          <a:bodyPr/>
          <a:lstStyle/>
          <a:p>
            <a:fld id="{E602B225-8403-428E-9EAE-D903DAAD6FCF}" type="slidenum">
              <a:rPr lang="en-US" smtClean="0"/>
              <a:t>13</a:t>
            </a:fld>
            <a:endParaRPr lang="en-US"/>
          </a:p>
        </p:txBody>
      </p:sp>
    </p:spTree>
    <p:extLst>
      <p:ext uri="{BB962C8B-B14F-4D97-AF65-F5344CB8AC3E}">
        <p14:creationId xmlns:p14="http://schemas.microsoft.com/office/powerpoint/2010/main" val="13701808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There are total of 80 objects present in MS-COCO dataset</a:t>
            </a:r>
          </a:p>
          <a:p>
            <a:endParaRPr lang="en-US"/>
          </a:p>
        </p:txBody>
      </p:sp>
      <p:sp>
        <p:nvSpPr>
          <p:cNvPr id="4" name="Slide Number Placeholder 3"/>
          <p:cNvSpPr>
            <a:spLocks noGrp="1"/>
          </p:cNvSpPr>
          <p:nvPr>
            <p:ph type="sldNum" sz="quarter" idx="5"/>
          </p:nvPr>
        </p:nvSpPr>
        <p:spPr/>
        <p:txBody>
          <a:bodyPr/>
          <a:lstStyle/>
          <a:p>
            <a:fld id="{E602B225-8403-428E-9EAE-D903DAAD6FCF}" type="slidenum">
              <a:rPr lang="en-US" smtClean="0"/>
              <a:t>14</a:t>
            </a:fld>
            <a:endParaRPr lang="en-US"/>
          </a:p>
        </p:txBody>
      </p:sp>
    </p:spTree>
    <p:extLst>
      <p:ext uri="{BB962C8B-B14F-4D97-AF65-F5344CB8AC3E}">
        <p14:creationId xmlns:p14="http://schemas.microsoft.com/office/powerpoint/2010/main" val="23817529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concatenate the image caption embedding </a:t>
            </a:r>
            <a:r>
              <a:rPr lang="el-GR" sz="1200" kern="1200">
                <a:solidFill>
                  <a:schemeClr val="tx1"/>
                </a:solidFill>
                <a:effectLst/>
                <a:latin typeface="+mn-lt"/>
                <a:ea typeface="+mn-ea"/>
                <a:cs typeface="+mn-cs"/>
              </a:rPr>
              <a:t>φ</a:t>
            </a:r>
            <a:r>
              <a:rPr lang="en-US" sz="1200" kern="1200">
                <a:solidFill>
                  <a:schemeClr val="tx1"/>
                </a:solidFill>
                <a:effectLst/>
                <a:latin typeface="+mn-lt"/>
                <a:ea typeface="+mn-ea"/>
                <a:cs typeface="+mn-cs"/>
              </a:rPr>
              <a:t> and the one-hot vector of a given bounding box </a:t>
            </a:r>
            <a:r>
              <a:rPr lang="en-US" sz="1200" kern="1200" err="1">
                <a:solidFill>
                  <a:schemeClr val="tx1"/>
                </a:solidFill>
                <a:effectLst/>
                <a:latin typeface="+mn-lt"/>
                <a:ea typeface="+mn-ea"/>
                <a:cs typeface="+mn-cs"/>
              </a:rPr>
              <a:t>lonehoti</a:t>
            </a:r>
            <a:r>
              <a:rPr lang="en-US" sz="1200" kern="1200">
                <a:solidFill>
                  <a:schemeClr val="tx1"/>
                </a:solidFill>
                <a:effectLst/>
                <a:latin typeface="+mn-lt"/>
                <a:ea typeface="+mn-ea"/>
                <a:cs typeface="+mn-cs"/>
              </a:rPr>
              <a:t> and create a new label embedding </a:t>
            </a:r>
            <a:r>
              <a:rPr lang="en-US" sz="1200" kern="1200" err="1">
                <a:solidFill>
                  <a:schemeClr val="tx1"/>
                </a:solidFill>
                <a:effectLst/>
                <a:latin typeface="+mn-lt"/>
                <a:ea typeface="+mn-ea"/>
                <a:cs typeface="+mn-cs"/>
              </a:rPr>
              <a:t>labeli</a:t>
            </a:r>
            <a:r>
              <a:rPr lang="en-US" sz="1200" kern="1200">
                <a:solidFill>
                  <a:schemeClr val="tx1"/>
                </a:solidFill>
                <a:effectLst/>
                <a:latin typeface="+mn-lt"/>
                <a:ea typeface="+mn-ea"/>
                <a:cs typeface="+mn-cs"/>
              </a:rPr>
              <a:t> by applying a matrix-multiplication followed by a non-linearity (i.e., a fully connected layer).</a:t>
            </a:r>
            <a:endParaRPr lang="en-US"/>
          </a:p>
        </p:txBody>
      </p:sp>
      <p:sp>
        <p:nvSpPr>
          <p:cNvPr id="4" name="Slide Number Placeholder 3"/>
          <p:cNvSpPr>
            <a:spLocks noGrp="1"/>
          </p:cNvSpPr>
          <p:nvPr>
            <p:ph type="sldNum" sz="quarter" idx="10"/>
          </p:nvPr>
        </p:nvSpPr>
        <p:spPr/>
        <p:txBody>
          <a:bodyPr/>
          <a:lstStyle/>
          <a:p>
            <a:fld id="{E602B225-8403-428E-9EAE-D903DAAD6FCF}" type="slidenum">
              <a:rPr lang="en-US" smtClean="0"/>
              <a:t>15</a:t>
            </a:fld>
            <a:endParaRPr lang="en-US"/>
          </a:p>
        </p:txBody>
      </p:sp>
    </p:spTree>
    <p:extLst>
      <p:ext uri="{BB962C8B-B14F-4D97-AF65-F5344CB8AC3E}">
        <p14:creationId xmlns:p14="http://schemas.microsoft.com/office/powerpoint/2010/main" val="36827891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Typically in this architecture we use GLU as activation function for all the Convolution layers</a:t>
            </a:r>
            <a:endParaRPr lang="en-US"/>
          </a:p>
          <a:p>
            <a:r>
              <a:rPr lang="en-US"/>
              <a:t>In areas where the </a:t>
            </a:r>
            <a:r>
              <a:rPr lang="en-US" err="1"/>
              <a:t>bbox</a:t>
            </a:r>
            <a:r>
              <a:rPr lang="en-US"/>
              <a:t> </a:t>
            </a:r>
            <a:r>
              <a:rPr lang="en-US" err="1"/>
              <a:t>overalap</a:t>
            </a:r>
            <a:r>
              <a:rPr lang="en-US"/>
              <a:t> the label embeddings are summed up.</a:t>
            </a:r>
          </a:p>
          <a:p>
            <a:r>
              <a:rPr lang="en-US"/>
              <a:t>In areas with no </a:t>
            </a:r>
            <a:r>
              <a:rPr lang="en-US" err="1"/>
              <a:t>bbox</a:t>
            </a:r>
            <a:r>
              <a:rPr lang="en-US"/>
              <a:t>, remains zero</a:t>
            </a:r>
            <a:endParaRPr lang="en-US">
              <a:cs typeface="Calibri"/>
            </a:endParaRPr>
          </a:p>
          <a:p>
            <a:endParaRPr lang="en-US"/>
          </a:p>
        </p:txBody>
      </p:sp>
      <p:sp>
        <p:nvSpPr>
          <p:cNvPr id="4" name="Slide Number Placeholder 3"/>
          <p:cNvSpPr>
            <a:spLocks noGrp="1"/>
          </p:cNvSpPr>
          <p:nvPr>
            <p:ph type="sldNum" sz="quarter" idx="5"/>
          </p:nvPr>
        </p:nvSpPr>
        <p:spPr/>
        <p:txBody>
          <a:bodyPr/>
          <a:lstStyle/>
          <a:p>
            <a:fld id="{E602B225-8403-428E-9EAE-D903DAAD6FCF}" type="slidenum">
              <a:rPr lang="en-US" smtClean="0"/>
              <a:t>16</a:t>
            </a:fld>
            <a:endParaRPr lang="en-US"/>
          </a:p>
        </p:txBody>
      </p:sp>
    </p:spTree>
    <p:extLst>
      <p:ext uri="{BB962C8B-B14F-4D97-AF65-F5344CB8AC3E}">
        <p14:creationId xmlns:p14="http://schemas.microsoft.com/office/powerpoint/2010/main" val="27561867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stretch>
            <a:fillRect/>
          </a:stretch>
        </p:blipFill>
        <p:spPr>
          <a:xfrm>
            <a:off x="12700" y="0"/>
            <a:ext cx="9124972" cy="5943600"/>
          </a:xfrm>
          <a:prstGeom prst="rect">
            <a:avLst/>
          </a:prstGeom>
        </p:spPr>
      </p:pic>
      <p:sp>
        <p:nvSpPr>
          <p:cNvPr id="2" name="Title 1"/>
          <p:cNvSpPr>
            <a:spLocks noGrp="1"/>
          </p:cNvSpPr>
          <p:nvPr>
            <p:ph type="ctrTitle"/>
          </p:nvPr>
        </p:nvSpPr>
        <p:spPr>
          <a:xfrm>
            <a:off x="685800" y="1846369"/>
            <a:ext cx="7772400" cy="1274022"/>
          </a:xfrm>
        </p:spPr>
        <p:txBody>
          <a:bodyPr/>
          <a:lstStyle/>
          <a:p>
            <a:r>
              <a:rPr lang="en-US"/>
              <a:t>Click to edit Master title style</a:t>
            </a:r>
          </a:p>
        </p:txBody>
      </p:sp>
      <p:sp>
        <p:nvSpPr>
          <p:cNvPr id="3" name="Subtitle 2"/>
          <p:cNvSpPr>
            <a:spLocks noGrp="1"/>
          </p:cNvSpPr>
          <p:nvPr>
            <p:ph type="subTitle" idx="1"/>
          </p:nvPr>
        </p:nvSpPr>
        <p:spPr>
          <a:xfrm>
            <a:off x="1371600" y="3368040"/>
            <a:ext cx="6400800" cy="151892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r>
              <a:rPr lang="en-US"/>
              <a:t>May 14, 2021</a:t>
            </a:r>
          </a:p>
        </p:txBody>
      </p:sp>
      <p:sp>
        <p:nvSpPr>
          <p:cNvPr id="5" name="Footer Placeholder 4"/>
          <p:cNvSpPr>
            <a:spLocks noGrp="1"/>
          </p:cNvSpPr>
          <p:nvPr>
            <p:ph type="ftr" sz="quarter" idx="11"/>
          </p:nvPr>
        </p:nvSpPr>
        <p:spPr/>
        <p:txBody>
          <a:bodyPr/>
          <a:lstStyle/>
          <a:p>
            <a:r>
              <a:rPr lang="en-US"/>
              <a:t>Artificial Intelligence enabled Image Generation from text</a:t>
            </a:r>
          </a:p>
        </p:txBody>
      </p:sp>
      <p:sp>
        <p:nvSpPr>
          <p:cNvPr id="6" name="Slide Number Placeholder 5"/>
          <p:cNvSpPr>
            <a:spLocks noGrp="1"/>
          </p:cNvSpPr>
          <p:nvPr>
            <p:ph type="sldNum" sz="quarter" idx="12"/>
          </p:nvPr>
        </p:nvSpPr>
        <p:spPr/>
        <p:txBody>
          <a:bodyPr/>
          <a:lstStyle/>
          <a:p>
            <a:fld id="{34E7E628-D8CE-DA44-BFF7-C4887CBB62DB}" type="slidenum">
              <a:rPr lang="en-US" smtClean="0"/>
              <a:t>‹#›</a:t>
            </a:fld>
            <a:endParaRPr lang="en-US"/>
          </a:p>
        </p:txBody>
      </p:sp>
    </p:spTree>
    <p:extLst>
      <p:ext uri="{BB962C8B-B14F-4D97-AF65-F5344CB8AC3E}">
        <p14:creationId xmlns:p14="http://schemas.microsoft.com/office/powerpoint/2010/main" val="20971633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a:t>May 14, 2021</a:t>
            </a:r>
          </a:p>
        </p:txBody>
      </p:sp>
      <p:sp>
        <p:nvSpPr>
          <p:cNvPr id="5" name="Footer Placeholder 4"/>
          <p:cNvSpPr>
            <a:spLocks noGrp="1"/>
          </p:cNvSpPr>
          <p:nvPr>
            <p:ph type="ftr" sz="quarter" idx="11"/>
          </p:nvPr>
        </p:nvSpPr>
        <p:spPr/>
        <p:txBody>
          <a:bodyPr/>
          <a:lstStyle/>
          <a:p>
            <a:r>
              <a:rPr lang="en-US"/>
              <a:t>Artificial Intelligence enabled Image Generation from text</a:t>
            </a:r>
          </a:p>
        </p:txBody>
      </p:sp>
      <p:sp>
        <p:nvSpPr>
          <p:cNvPr id="6" name="Slide Number Placeholder 5"/>
          <p:cNvSpPr>
            <a:spLocks noGrp="1"/>
          </p:cNvSpPr>
          <p:nvPr>
            <p:ph type="sldNum" sz="quarter" idx="12"/>
          </p:nvPr>
        </p:nvSpPr>
        <p:spPr/>
        <p:txBody>
          <a:bodyPr/>
          <a:lstStyle/>
          <a:p>
            <a:fld id="{34E7E628-D8CE-DA44-BFF7-C4887CBB62DB}" type="slidenum">
              <a:rPr lang="en-US" smtClean="0"/>
              <a:t>‹#›</a:t>
            </a:fld>
            <a:endParaRPr lang="en-US"/>
          </a:p>
        </p:txBody>
      </p:sp>
    </p:spTree>
    <p:extLst>
      <p:ext uri="{BB962C8B-B14F-4D97-AF65-F5344CB8AC3E}">
        <p14:creationId xmlns:p14="http://schemas.microsoft.com/office/powerpoint/2010/main" val="25333972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38020"/>
            <a:ext cx="2057400" cy="507132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38020"/>
            <a:ext cx="6019800" cy="507132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a:t>May 14, 2021</a:t>
            </a:r>
          </a:p>
        </p:txBody>
      </p:sp>
      <p:sp>
        <p:nvSpPr>
          <p:cNvPr id="5" name="Footer Placeholder 4"/>
          <p:cNvSpPr>
            <a:spLocks noGrp="1"/>
          </p:cNvSpPr>
          <p:nvPr>
            <p:ph type="ftr" sz="quarter" idx="11"/>
          </p:nvPr>
        </p:nvSpPr>
        <p:spPr/>
        <p:txBody>
          <a:bodyPr/>
          <a:lstStyle/>
          <a:p>
            <a:r>
              <a:rPr lang="en-US"/>
              <a:t>Artificial Intelligence enabled Image Generation from text</a:t>
            </a:r>
          </a:p>
        </p:txBody>
      </p:sp>
      <p:sp>
        <p:nvSpPr>
          <p:cNvPr id="6" name="Slide Number Placeholder 5"/>
          <p:cNvSpPr>
            <a:spLocks noGrp="1"/>
          </p:cNvSpPr>
          <p:nvPr>
            <p:ph type="sldNum" sz="quarter" idx="12"/>
          </p:nvPr>
        </p:nvSpPr>
        <p:spPr/>
        <p:txBody>
          <a:bodyPr/>
          <a:lstStyle/>
          <a:p>
            <a:fld id="{34E7E628-D8CE-DA44-BFF7-C4887CBB62DB}" type="slidenum">
              <a:rPr lang="en-US" smtClean="0"/>
              <a:t>‹#›</a:t>
            </a:fld>
            <a:endParaRPr lang="en-US"/>
          </a:p>
        </p:txBody>
      </p:sp>
    </p:spTree>
    <p:extLst>
      <p:ext uri="{BB962C8B-B14F-4D97-AF65-F5344CB8AC3E}">
        <p14:creationId xmlns:p14="http://schemas.microsoft.com/office/powerpoint/2010/main" val="29573328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stretch>
            <a:fillRect/>
          </a:stretch>
        </p:blipFill>
        <p:spPr>
          <a:xfrm>
            <a:off x="12700" y="0"/>
            <a:ext cx="9124972" cy="5943600"/>
          </a:xfrm>
          <a:prstGeom prst="rect">
            <a:avLst/>
          </a:prstGeom>
        </p:spPr>
      </p:pic>
      <p:sp>
        <p:nvSpPr>
          <p:cNvPr id="2" name="Title 1"/>
          <p:cNvSpPr>
            <a:spLocks noGrp="1"/>
          </p:cNvSpPr>
          <p:nvPr>
            <p:ph type="title"/>
          </p:nvPr>
        </p:nvSpPr>
        <p:spPr>
          <a:xfrm>
            <a:off x="457200" y="805695"/>
            <a:ext cx="8229600" cy="927189"/>
          </a:xfrm>
        </p:spPr>
        <p:txBody>
          <a:bodyPr/>
          <a:lstStyle/>
          <a:p>
            <a:r>
              <a:rPr lang="en-US"/>
              <a:t>Click to edit Master title style</a:t>
            </a:r>
          </a:p>
        </p:txBody>
      </p:sp>
      <p:sp>
        <p:nvSpPr>
          <p:cNvPr id="3" name="Content Placeholder 2"/>
          <p:cNvSpPr>
            <a:spLocks noGrp="1"/>
          </p:cNvSpPr>
          <p:nvPr>
            <p:ph idx="1"/>
          </p:nvPr>
        </p:nvSpPr>
        <p:spPr>
          <a:xfrm>
            <a:off x="457200" y="1816012"/>
            <a:ext cx="8229600" cy="361923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a:t>May 14, 2021</a:t>
            </a:r>
          </a:p>
        </p:txBody>
      </p:sp>
      <p:sp>
        <p:nvSpPr>
          <p:cNvPr id="5" name="Footer Placeholder 4"/>
          <p:cNvSpPr>
            <a:spLocks noGrp="1"/>
          </p:cNvSpPr>
          <p:nvPr>
            <p:ph type="ftr" sz="quarter" idx="11"/>
          </p:nvPr>
        </p:nvSpPr>
        <p:spPr/>
        <p:txBody>
          <a:bodyPr/>
          <a:lstStyle/>
          <a:p>
            <a:r>
              <a:rPr lang="en-US"/>
              <a:t>Artificial Intelligence enabled Image Generation from text</a:t>
            </a:r>
          </a:p>
        </p:txBody>
      </p:sp>
      <p:sp>
        <p:nvSpPr>
          <p:cNvPr id="6" name="Slide Number Placeholder 5"/>
          <p:cNvSpPr>
            <a:spLocks noGrp="1"/>
          </p:cNvSpPr>
          <p:nvPr>
            <p:ph type="sldNum" sz="quarter" idx="12"/>
          </p:nvPr>
        </p:nvSpPr>
        <p:spPr/>
        <p:txBody>
          <a:bodyPr/>
          <a:lstStyle/>
          <a:p>
            <a:fld id="{34E7E628-D8CE-DA44-BFF7-C4887CBB62DB}" type="slidenum">
              <a:rPr lang="en-US" smtClean="0"/>
              <a:t>‹#›</a:t>
            </a:fld>
            <a:endParaRPr lang="en-US"/>
          </a:p>
        </p:txBody>
      </p:sp>
    </p:spTree>
    <p:extLst>
      <p:ext uri="{BB962C8B-B14F-4D97-AF65-F5344CB8AC3E}">
        <p14:creationId xmlns:p14="http://schemas.microsoft.com/office/powerpoint/2010/main" val="24116086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819314"/>
            <a:ext cx="7772400" cy="118046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519152"/>
            <a:ext cx="7772400" cy="1300162"/>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May 14, 2021</a:t>
            </a:r>
          </a:p>
        </p:txBody>
      </p:sp>
      <p:sp>
        <p:nvSpPr>
          <p:cNvPr id="5" name="Footer Placeholder 4"/>
          <p:cNvSpPr>
            <a:spLocks noGrp="1"/>
          </p:cNvSpPr>
          <p:nvPr>
            <p:ph type="ftr" sz="quarter" idx="11"/>
          </p:nvPr>
        </p:nvSpPr>
        <p:spPr/>
        <p:txBody>
          <a:bodyPr/>
          <a:lstStyle/>
          <a:p>
            <a:r>
              <a:rPr lang="en-US"/>
              <a:t>Artificial Intelligence enabled Image Generation from text</a:t>
            </a:r>
          </a:p>
        </p:txBody>
      </p:sp>
      <p:sp>
        <p:nvSpPr>
          <p:cNvPr id="6" name="Slide Number Placeholder 5"/>
          <p:cNvSpPr>
            <a:spLocks noGrp="1"/>
          </p:cNvSpPr>
          <p:nvPr>
            <p:ph type="sldNum" sz="quarter" idx="12"/>
          </p:nvPr>
        </p:nvSpPr>
        <p:spPr/>
        <p:txBody>
          <a:bodyPr/>
          <a:lstStyle/>
          <a:p>
            <a:fld id="{34E7E628-D8CE-DA44-BFF7-C4887CBB62DB}" type="slidenum">
              <a:rPr lang="en-US" smtClean="0"/>
              <a:t>‹#›</a:t>
            </a:fld>
            <a:endParaRPr lang="en-US"/>
          </a:p>
        </p:txBody>
      </p:sp>
    </p:spTree>
    <p:extLst>
      <p:ext uri="{BB962C8B-B14F-4D97-AF65-F5344CB8AC3E}">
        <p14:creationId xmlns:p14="http://schemas.microsoft.com/office/powerpoint/2010/main" val="17373060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tretch>
            <a:fillRect/>
          </a:stretch>
        </p:blipFill>
        <p:spPr>
          <a:xfrm>
            <a:off x="12700" y="0"/>
            <a:ext cx="9124972" cy="5943600"/>
          </a:xfrm>
          <a:prstGeom prst="rect">
            <a:avLst/>
          </a:prstGeom>
        </p:spPr>
      </p:pic>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386841"/>
            <a:ext cx="4038600" cy="3922501"/>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386841"/>
            <a:ext cx="4038600" cy="3922501"/>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sz="1050"/>
            </a:lvl1pPr>
          </a:lstStyle>
          <a:p>
            <a:r>
              <a:rPr lang="en-US"/>
              <a:t>May 14, 2021</a:t>
            </a:r>
          </a:p>
        </p:txBody>
      </p:sp>
      <p:sp>
        <p:nvSpPr>
          <p:cNvPr id="6" name="Footer Placeholder 5"/>
          <p:cNvSpPr>
            <a:spLocks noGrp="1"/>
          </p:cNvSpPr>
          <p:nvPr>
            <p:ph type="ftr" sz="quarter" idx="11"/>
          </p:nvPr>
        </p:nvSpPr>
        <p:spPr/>
        <p:txBody>
          <a:bodyPr/>
          <a:lstStyle>
            <a:lvl1pPr>
              <a:defRPr sz="1050"/>
            </a:lvl1pPr>
          </a:lstStyle>
          <a:p>
            <a:r>
              <a:rPr lang="en-US"/>
              <a:t>Artificial Intelligence enabled Image Generation from text</a:t>
            </a:r>
          </a:p>
        </p:txBody>
      </p:sp>
      <p:sp>
        <p:nvSpPr>
          <p:cNvPr id="7" name="Slide Number Placeholder 6"/>
          <p:cNvSpPr>
            <a:spLocks noGrp="1"/>
          </p:cNvSpPr>
          <p:nvPr>
            <p:ph type="sldNum" sz="quarter" idx="12"/>
          </p:nvPr>
        </p:nvSpPr>
        <p:spPr/>
        <p:txBody>
          <a:bodyPr/>
          <a:lstStyle/>
          <a:p>
            <a:fld id="{34E7E628-D8CE-DA44-BFF7-C4887CBB62DB}" type="slidenum">
              <a:rPr lang="en-US" smtClean="0"/>
              <a:t>‹#›</a:t>
            </a:fld>
            <a:endParaRPr lang="en-US"/>
          </a:p>
        </p:txBody>
      </p:sp>
    </p:spTree>
    <p:extLst>
      <p:ext uri="{BB962C8B-B14F-4D97-AF65-F5344CB8AC3E}">
        <p14:creationId xmlns:p14="http://schemas.microsoft.com/office/powerpoint/2010/main" val="38572428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stretch>
            <a:fillRect/>
          </a:stretch>
        </p:blipFill>
        <p:spPr>
          <a:xfrm>
            <a:off x="12700" y="0"/>
            <a:ext cx="9124972" cy="5943600"/>
          </a:xfrm>
          <a:prstGeom prst="rect">
            <a:avLst/>
          </a:prstGeom>
        </p:spPr>
      </p:pic>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330431"/>
            <a:ext cx="4040188" cy="55446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884891"/>
            <a:ext cx="4040188" cy="34244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330431"/>
            <a:ext cx="4041775" cy="55446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1884891"/>
            <a:ext cx="4041775" cy="34244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r>
              <a:rPr lang="en-US"/>
              <a:t>May 14, 2021</a:t>
            </a:r>
          </a:p>
        </p:txBody>
      </p:sp>
      <p:sp>
        <p:nvSpPr>
          <p:cNvPr id="8" name="Footer Placeholder 7"/>
          <p:cNvSpPr>
            <a:spLocks noGrp="1"/>
          </p:cNvSpPr>
          <p:nvPr>
            <p:ph type="ftr" sz="quarter" idx="11"/>
          </p:nvPr>
        </p:nvSpPr>
        <p:spPr/>
        <p:txBody>
          <a:bodyPr/>
          <a:lstStyle/>
          <a:p>
            <a:r>
              <a:rPr lang="en-US"/>
              <a:t>Artificial Intelligence enabled Image Generation from text</a:t>
            </a:r>
          </a:p>
        </p:txBody>
      </p:sp>
      <p:sp>
        <p:nvSpPr>
          <p:cNvPr id="9" name="Slide Number Placeholder 8"/>
          <p:cNvSpPr>
            <a:spLocks noGrp="1"/>
          </p:cNvSpPr>
          <p:nvPr>
            <p:ph type="sldNum" sz="quarter" idx="12"/>
          </p:nvPr>
        </p:nvSpPr>
        <p:spPr/>
        <p:txBody>
          <a:bodyPr/>
          <a:lstStyle/>
          <a:p>
            <a:fld id="{34E7E628-D8CE-DA44-BFF7-C4887CBB62DB}" type="slidenum">
              <a:rPr lang="en-US" smtClean="0"/>
              <a:t>‹#›</a:t>
            </a:fld>
            <a:endParaRPr lang="en-US"/>
          </a:p>
        </p:txBody>
      </p:sp>
    </p:spTree>
    <p:extLst>
      <p:ext uri="{BB962C8B-B14F-4D97-AF65-F5344CB8AC3E}">
        <p14:creationId xmlns:p14="http://schemas.microsoft.com/office/powerpoint/2010/main" val="16049691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12700" y="0"/>
            <a:ext cx="9124972" cy="5943600"/>
          </a:xfrm>
          <a:prstGeom prst="rect">
            <a:avLst/>
          </a:prstGeom>
        </p:spPr>
      </p:pic>
      <p:sp>
        <p:nvSpPr>
          <p:cNvPr id="2" name="Title 1"/>
          <p:cNvSpPr>
            <a:spLocks noGrp="1"/>
          </p:cNvSpPr>
          <p:nvPr>
            <p:ph type="title"/>
          </p:nvPr>
        </p:nvSpPr>
        <p:spPr>
          <a:xfrm>
            <a:off x="457200" y="787939"/>
            <a:ext cx="8229600" cy="990600"/>
          </a:xfrm>
        </p:spPr>
        <p:txBody>
          <a:bodyPr/>
          <a:lstStyle/>
          <a:p>
            <a:r>
              <a:rPr lang="en-US"/>
              <a:t>Click to edit Master title style</a:t>
            </a:r>
          </a:p>
        </p:txBody>
      </p:sp>
      <p:sp>
        <p:nvSpPr>
          <p:cNvPr id="3" name="Date Placeholder 2"/>
          <p:cNvSpPr>
            <a:spLocks noGrp="1"/>
          </p:cNvSpPr>
          <p:nvPr>
            <p:ph type="dt" sz="half" idx="10"/>
          </p:nvPr>
        </p:nvSpPr>
        <p:spPr/>
        <p:txBody>
          <a:bodyPr/>
          <a:lstStyle/>
          <a:p>
            <a:r>
              <a:rPr lang="en-US"/>
              <a:t>May 14, 2021</a:t>
            </a:r>
          </a:p>
        </p:txBody>
      </p:sp>
      <p:sp>
        <p:nvSpPr>
          <p:cNvPr id="4" name="Footer Placeholder 3"/>
          <p:cNvSpPr>
            <a:spLocks noGrp="1"/>
          </p:cNvSpPr>
          <p:nvPr>
            <p:ph type="ftr" sz="quarter" idx="11"/>
          </p:nvPr>
        </p:nvSpPr>
        <p:spPr/>
        <p:txBody>
          <a:bodyPr/>
          <a:lstStyle/>
          <a:p>
            <a:r>
              <a:rPr lang="en-US"/>
              <a:t>Artificial Intelligence enabled Image Generation from text</a:t>
            </a:r>
          </a:p>
        </p:txBody>
      </p:sp>
      <p:sp>
        <p:nvSpPr>
          <p:cNvPr id="5" name="Slide Number Placeholder 4"/>
          <p:cNvSpPr>
            <a:spLocks noGrp="1"/>
          </p:cNvSpPr>
          <p:nvPr>
            <p:ph type="sldNum" sz="quarter" idx="12"/>
          </p:nvPr>
        </p:nvSpPr>
        <p:spPr/>
        <p:txBody>
          <a:bodyPr/>
          <a:lstStyle/>
          <a:p>
            <a:fld id="{34E7E628-D8CE-DA44-BFF7-C4887CBB62DB}" type="slidenum">
              <a:rPr lang="en-US" smtClean="0"/>
              <a:t>‹#›</a:t>
            </a:fld>
            <a:endParaRPr lang="en-US"/>
          </a:p>
        </p:txBody>
      </p:sp>
    </p:spTree>
    <p:extLst>
      <p:ext uri="{BB962C8B-B14F-4D97-AF65-F5344CB8AC3E}">
        <p14:creationId xmlns:p14="http://schemas.microsoft.com/office/powerpoint/2010/main" val="42186423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stretch>
            <a:fillRect/>
          </a:stretch>
        </p:blipFill>
        <p:spPr>
          <a:xfrm>
            <a:off x="12700" y="0"/>
            <a:ext cx="9124972" cy="5943600"/>
          </a:xfrm>
          <a:prstGeom prst="rect">
            <a:avLst/>
          </a:prstGeom>
        </p:spPr>
      </p:pic>
      <p:sp>
        <p:nvSpPr>
          <p:cNvPr id="2" name="Date Placeholder 1"/>
          <p:cNvSpPr>
            <a:spLocks noGrp="1"/>
          </p:cNvSpPr>
          <p:nvPr>
            <p:ph type="dt" sz="half" idx="10"/>
          </p:nvPr>
        </p:nvSpPr>
        <p:spPr/>
        <p:txBody>
          <a:bodyPr/>
          <a:lstStyle/>
          <a:p>
            <a:r>
              <a:rPr lang="en-US"/>
              <a:t>May 14, 2021</a:t>
            </a:r>
          </a:p>
        </p:txBody>
      </p:sp>
      <p:sp>
        <p:nvSpPr>
          <p:cNvPr id="3" name="Footer Placeholder 2"/>
          <p:cNvSpPr>
            <a:spLocks noGrp="1"/>
          </p:cNvSpPr>
          <p:nvPr>
            <p:ph type="ftr" sz="quarter" idx="11"/>
          </p:nvPr>
        </p:nvSpPr>
        <p:spPr/>
        <p:txBody>
          <a:bodyPr/>
          <a:lstStyle/>
          <a:p>
            <a:r>
              <a:rPr lang="en-US"/>
              <a:t>Artificial Intelligence enabled Image Generation from text</a:t>
            </a:r>
          </a:p>
        </p:txBody>
      </p:sp>
      <p:sp>
        <p:nvSpPr>
          <p:cNvPr id="4" name="Slide Number Placeholder 3"/>
          <p:cNvSpPr>
            <a:spLocks noGrp="1"/>
          </p:cNvSpPr>
          <p:nvPr>
            <p:ph type="sldNum" sz="quarter" idx="12"/>
          </p:nvPr>
        </p:nvSpPr>
        <p:spPr/>
        <p:txBody>
          <a:bodyPr/>
          <a:lstStyle/>
          <a:p>
            <a:fld id="{34E7E628-D8CE-DA44-BFF7-C4887CBB62DB}" type="slidenum">
              <a:rPr lang="en-US" smtClean="0"/>
              <a:t>‹#›</a:t>
            </a:fld>
            <a:endParaRPr lang="en-US"/>
          </a:p>
        </p:txBody>
      </p:sp>
    </p:spTree>
    <p:extLst>
      <p:ext uri="{BB962C8B-B14F-4D97-AF65-F5344CB8AC3E}">
        <p14:creationId xmlns:p14="http://schemas.microsoft.com/office/powerpoint/2010/main" val="12792641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36643"/>
            <a:ext cx="3008313" cy="100711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36644"/>
            <a:ext cx="5111750" cy="5072698"/>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243754"/>
            <a:ext cx="3008313" cy="406558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May 14, 2021</a:t>
            </a:r>
          </a:p>
        </p:txBody>
      </p:sp>
      <p:sp>
        <p:nvSpPr>
          <p:cNvPr id="6" name="Footer Placeholder 5"/>
          <p:cNvSpPr>
            <a:spLocks noGrp="1"/>
          </p:cNvSpPr>
          <p:nvPr>
            <p:ph type="ftr" sz="quarter" idx="11"/>
          </p:nvPr>
        </p:nvSpPr>
        <p:spPr/>
        <p:txBody>
          <a:bodyPr/>
          <a:lstStyle/>
          <a:p>
            <a:r>
              <a:rPr lang="en-US"/>
              <a:t>Artificial Intelligence enabled Image Generation from text</a:t>
            </a:r>
          </a:p>
        </p:txBody>
      </p:sp>
      <p:sp>
        <p:nvSpPr>
          <p:cNvPr id="7" name="Slide Number Placeholder 6"/>
          <p:cNvSpPr>
            <a:spLocks noGrp="1"/>
          </p:cNvSpPr>
          <p:nvPr>
            <p:ph type="sldNum" sz="quarter" idx="12"/>
          </p:nvPr>
        </p:nvSpPr>
        <p:spPr/>
        <p:txBody>
          <a:bodyPr/>
          <a:lstStyle/>
          <a:p>
            <a:fld id="{34E7E628-D8CE-DA44-BFF7-C4887CBB62DB}" type="slidenum">
              <a:rPr lang="en-US" smtClean="0"/>
              <a:t>‹#›</a:t>
            </a:fld>
            <a:endParaRPr lang="en-US"/>
          </a:p>
        </p:txBody>
      </p:sp>
    </p:spTree>
    <p:extLst>
      <p:ext uri="{BB962C8B-B14F-4D97-AF65-F5344CB8AC3E}">
        <p14:creationId xmlns:p14="http://schemas.microsoft.com/office/powerpoint/2010/main" val="39292244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tretch>
            <a:fillRect/>
          </a:stretch>
        </p:blipFill>
        <p:spPr>
          <a:xfrm>
            <a:off x="12700" y="0"/>
            <a:ext cx="9124972" cy="5943600"/>
          </a:xfrm>
          <a:prstGeom prst="rect">
            <a:avLst/>
          </a:prstGeom>
        </p:spPr>
      </p:pic>
      <p:sp>
        <p:nvSpPr>
          <p:cNvPr id="2" name="Title 1"/>
          <p:cNvSpPr>
            <a:spLocks noGrp="1"/>
          </p:cNvSpPr>
          <p:nvPr>
            <p:ph type="title"/>
          </p:nvPr>
        </p:nvSpPr>
        <p:spPr>
          <a:xfrm>
            <a:off x="1792288" y="4160520"/>
            <a:ext cx="5486400" cy="491173"/>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531072"/>
            <a:ext cx="5486400" cy="356616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651693"/>
            <a:ext cx="5486400" cy="6975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May 14, 2021</a:t>
            </a:r>
          </a:p>
        </p:txBody>
      </p:sp>
      <p:sp>
        <p:nvSpPr>
          <p:cNvPr id="6" name="Footer Placeholder 5"/>
          <p:cNvSpPr>
            <a:spLocks noGrp="1"/>
          </p:cNvSpPr>
          <p:nvPr>
            <p:ph type="ftr" sz="quarter" idx="11"/>
          </p:nvPr>
        </p:nvSpPr>
        <p:spPr/>
        <p:txBody>
          <a:bodyPr/>
          <a:lstStyle/>
          <a:p>
            <a:r>
              <a:rPr lang="en-US"/>
              <a:t>Artificial Intelligence enabled Image Generation from text</a:t>
            </a:r>
          </a:p>
        </p:txBody>
      </p:sp>
      <p:sp>
        <p:nvSpPr>
          <p:cNvPr id="7" name="Slide Number Placeholder 6"/>
          <p:cNvSpPr>
            <a:spLocks noGrp="1"/>
          </p:cNvSpPr>
          <p:nvPr>
            <p:ph type="sldNum" sz="quarter" idx="12"/>
          </p:nvPr>
        </p:nvSpPr>
        <p:spPr/>
        <p:txBody>
          <a:bodyPr/>
          <a:lstStyle/>
          <a:p>
            <a:fld id="{34E7E628-D8CE-DA44-BFF7-C4887CBB62DB}" type="slidenum">
              <a:rPr lang="en-US" smtClean="0"/>
              <a:t>‹#›</a:t>
            </a:fld>
            <a:endParaRPr lang="en-US"/>
          </a:p>
        </p:txBody>
      </p:sp>
    </p:spTree>
    <p:extLst>
      <p:ext uri="{BB962C8B-B14F-4D97-AF65-F5344CB8AC3E}">
        <p14:creationId xmlns:p14="http://schemas.microsoft.com/office/powerpoint/2010/main" val="7519153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38020"/>
            <a:ext cx="8229600" cy="9906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386841"/>
            <a:ext cx="8229600" cy="392250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5508837"/>
            <a:ext cx="2133600" cy="316442"/>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May 14, 2021</a:t>
            </a:r>
          </a:p>
        </p:txBody>
      </p:sp>
      <p:sp>
        <p:nvSpPr>
          <p:cNvPr id="5" name="Footer Placeholder 4"/>
          <p:cNvSpPr>
            <a:spLocks noGrp="1"/>
          </p:cNvSpPr>
          <p:nvPr>
            <p:ph type="ftr" sz="quarter" idx="3"/>
          </p:nvPr>
        </p:nvSpPr>
        <p:spPr>
          <a:xfrm>
            <a:off x="3124200" y="5508837"/>
            <a:ext cx="2895600" cy="316442"/>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Artificial Intelligence enabled Image Generation from text</a:t>
            </a:r>
          </a:p>
        </p:txBody>
      </p:sp>
      <p:sp>
        <p:nvSpPr>
          <p:cNvPr id="6" name="Slide Number Placeholder 5"/>
          <p:cNvSpPr>
            <a:spLocks noGrp="1"/>
          </p:cNvSpPr>
          <p:nvPr>
            <p:ph type="sldNum" sz="quarter" idx="4"/>
          </p:nvPr>
        </p:nvSpPr>
        <p:spPr>
          <a:xfrm>
            <a:off x="6553200" y="5508837"/>
            <a:ext cx="2133600" cy="316442"/>
          </a:xfrm>
          <a:prstGeom prst="rect">
            <a:avLst/>
          </a:prstGeom>
        </p:spPr>
        <p:txBody>
          <a:bodyPr vert="horz" lIns="91440" tIns="45720" rIns="91440" bIns="45720" rtlCol="0" anchor="ctr"/>
          <a:lstStyle>
            <a:lvl1pPr algn="r">
              <a:defRPr sz="1200">
                <a:solidFill>
                  <a:schemeClr val="tx1">
                    <a:tint val="75000"/>
                  </a:schemeClr>
                </a:solidFill>
              </a:defRPr>
            </a:lvl1pPr>
          </a:lstStyle>
          <a:p>
            <a:fld id="{34E7E628-D8CE-DA44-BFF7-C4887CBB62DB}" type="slidenum">
              <a:rPr lang="en-US" smtClean="0"/>
              <a:t>‹#›</a:t>
            </a:fld>
            <a:endParaRPr lang="en-US"/>
          </a:p>
        </p:txBody>
      </p:sp>
    </p:spTree>
    <p:extLst>
      <p:ext uri="{BB962C8B-B14F-4D97-AF65-F5344CB8AC3E}">
        <p14:creationId xmlns:p14="http://schemas.microsoft.com/office/powerpoint/2010/main" val="260546508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4.jpeg"/><Relationship Id="rId4" Type="http://schemas.openxmlformats.org/officeDocument/2006/relationships/image" Target="../media/image13.jpe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comments" Target="../comments/comment1.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comments" Target="../comments/comment2.xml"/><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88900" y="-27142"/>
            <a:ext cx="9321800" cy="6006224"/>
          </a:xfrm>
          <a:prstGeom prst="rect">
            <a:avLst/>
          </a:prstGeom>
        </p:spPr>
      </p:pic>
      <p:sp>
        <p:nvSpPr>
          <p:cNvPr id="2" name="TextBox 1"/>
          <p:cNvSpPr txBox="1"/>
          <p:nvPr/>
        </p:nvSpPr>
        <p:spPr>
          <a:xfrm>
            <a:off x="989463" y="3459707"/>
            <a:ext cx="3364173" cy="923330"/>
          </a:xfrm>
          <a:prstGeom prst="rect">
            <a:avLst/>
          </a:prstGeom>
          <a:noFill/>
        </p:spPr>
        <p:txBody>
          <a:bodyPr wrap="square" rtlCol="0">
            <a:spAutoFit/>
          </a:bodyPr>
          <a:lstStyle/>
          <a:p>
            <a:r>
              <a:rPr lang="en-US">
                <a:latin typeface="Times New Roman" panose="02020603050405020304" pitchFamily="18" charset="0"/>
                <a:cs typeface="Times New Roman" panose="02020603050405020304" pitchFamily="18" charset="0"/>
              </a:rPr>
              <a:t>MS Software Engineering</a:t>
            </a:r>
          </a:p>
          <a:p>
            <a:r>
              <a:rPr lang="en-US">
                <a:latin typeface="Times New Roman" panose="02020603050405020304" pitchFamily="18" charset="0"/>
                <a:cs typeface="Times New Roman" panose="02020603050405020304" pitchFamily="18" charset="0"/>
              </a:rPr>
              <a:t>Data Science Cohort 2021</a:t>
            </a:r>
          </a:p>
          <a:p>
            <a:endParaRPr lang="en-US">
              <a:latin typeface="Times New Roman" panose="02020603050405020304" pitchFamily="18" charset="0"/>
              <a:cs typeface="Times New Roman" panose="02020603050405020304" pitchFamily="18" charset="0"/>
            </a:endParaRPr>
          </a:p>
        </p:txBody>
      </p:sp>
      <p:sp>
        <p:nvSpPr>
          <p:cNvPr id="3" name="TextBox 2"/>
          <p:cNvSpPr txBox="1"/>
          <p:nvPr/>
        </p:nvSpPr>
        <p:spPr>
          <a:xfrm>
            <a:off x="4927618" y="3466986"/>
            <a:ext cx="3998173" cy="7078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US" sz="2000">
                <a:latin typeface="Times New Roman" panose="02020603050405020304" pitchFamily="18" charset="0"/>
                <a:cs typeface="Times New Roman" panose="02020603050405020304" pitchFamily="18" charset="0"/>
              </a:rPr>
              <a:t>Artificial Intelligence enabled Image Generation from text</a:t>
            </a:r>
          </a:p>
        </p:txBody>
      </p:sp>
    </p:spTree>
    <p:extLst>
      <p:ext uri="{BB962C8B-B14F-4D97-AF65-F5344CB8AC3E}">
        <p14:creationId xmlns:p14="http://schemas.microsoft.com/office/powerpoint/2010/main" val="8347617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D88BA9-5F41-C44D-84B0-EA40042BADCE}"/>
              </a:ext>
            </a:extLst>
          </p:cNvPr>
          <p:cNvSpPr>
            <a:spLocks noGrp="1"/>
          </p:cNvSpPr>
          <p:nvPr>
            <p:ph type="title"/>
          </p:nvPr>
        </p:nvSpPr>
        <p:spPr>
          <a:xfrm>
            <a:off x="457200" y="1152686"/>
            <a:ext cx="8229600" cy="990600"/>
          </a:xfrm>
        </p:spPr>
        <p:txBody>
          <a:bodyPr>
            <a:noAutofit/>
          </a:bodyPr>
          <a:lstStyle/>
          <a:p>
            <a:r>
              <a:rPr lang="en-US" sz="3600"/>
              <a:t>What if textual description and images become more complex?</a:t>
            </a:r>
            <a:endParaRPr lang="en-US" sz="3600">
              <a:cs typeface="Arial"/>
            </a:endParaRPr>
          </a:p>
        </p:txBody>
      </p:sp>
      <p:sp>
        <p:nvSpPr>
          <p:cNvPr id="3" name="Content Placeholder 2">
            <a:extLst>
              <a:ext uri="{FF2B5EF4-FFF2-40B4-BE49-F238E27FC236}">
                <a16:creationId xmlns:a16="http://schemas.microsoft.com/office/drawing/2014/main" id="{8670AC4B-876C-284D-8EA1-5E57CC2746A7}"/>
              </a:ext>
            </a:extLst>
          </p:cNvPr>
          <p:cNvSpPr>
            <a:spLocks noGrp="1"/>
          </p:cNvSpPr>
          <p:nvPr>
            <p:ph sz="half" idx="1"/>
          </p:nvPr>
        </p:nvSpPr>
        <p:spPr>
          <a:xfrm>
            <a:off x="457200" y="2559789"/>
            <a:ext cx="8362604" cy="2078183"/>
          </a:xfrm>
        </p:spPr>
        <p:txBody>
          <a:bodyPr vert="horz" lIns="91440" tIns="45720" rIns="91440" bIns="45720" rtlCol="0" anchor="t">
            <a:normAutofit/>
          </a:bodyPr>
          <a:lstStyle/>
          <a:p>
            <a:pPr>
              <a:buFont typeface="Arial" panose="020B0604020202020204" pitchFamily="34" charset="0"/>
              <a:buChar char="•"/>
            </a:pPr>
            <a:r>
              <a:rPr lang="en-US"/>
              <a:t>For instance, ​</a:t>
            </a:r>
            <a:br>
              <a:rPr lang="en-US"/>
            </a:br>
            <a:r>
              <a:rPr lang="en-US"/>
              <a:t>- More than one object​</a:t>
            </a:r>
            <a:br>
              <a:rPr lang="en-US"/>
            </a:br>
            <a:r>
              <a:rPr lang="en-US"/>
              <a:t>- Large variety in background and scenery</a:t>
            </a:r>
          </a:p>
        </p:txBody>
      </p:sp>
      <p:sp>
        <p:nvSpPr>
          <p:cNvPr id="5" name="Date Placeholder 4">
            <a:extLst>
              <a:ext uri="{FF2B5EF4-FFF2-40B4-BE49-F238E27FC236}">
                <a16:creationId xmlns:a16="http://schemas.microsoft.com/office/drawing/2014/main" id="{DBE0CF17-C0BB-584B-A88B-8A70F1459990}"/>
              </a:ext>
            </a:extLst>
          </p:cNvPr>
          <p:cNvSpPr>
            <a:spLocks noGrp="1"/>
          </p:cNvSpPr>
          <p:nvPr>
            <p:ph type="dt" sz="half" idx="10"/>
          </p:nvPr>
        </p:nvSpPr>
        <p:spPr/>
        <p:txBody>
          <a:bodyPr/>
          <a:lstStyle/>
          <a:p>
            <a:r>
              <a:rPr lang="en-US"/>
              <a:t>May 14, 2021</a:t>
            </a:r>
          </a:p>
        </p:txBody>
      </p:sp>
      <p:sp>
        <p:nvSpPr>
          <p:cNvPr id="6" name="Footer Placeholder 5">
            <a:extLst>
              <a:ext uri="{FF2B5EF4-FFF2-40B4-BE49-F238E27FC236}">
                <a16:creationId xmlns:a16="http://schemas.microsoft.com/office/drawing/2014/main" id="{8C8D888C-D3E8-6B49-8FBA-EB1F5B0A901F}"/>
              </a:ext>
            </a:extLst>
          </p:cNvPr>
          <p:cNvSpPr>
            <a:spLocks noGrp="1"/>
          </p:cNvSpPr>
          <p:nvPr>
            <p:ph type="ftr" sz="quarter" idx="11"/>
          </p:nvPr>
        </p:nvSpPr>
        <p:spPr/>
        <p:txBody>
          <a:bodyPr/>
          <a:lstStyle/>
          <a:p>
            <a:r>
              <a:rPr lang="en-US"/>
              <a:t>Artificial Intelligence enabled Image Generation from text</a:t>
            </a:r>
          </a:p>
        </p:txBody>
      </p:sp>
      <p:sp>
        <p:nvSpPr>
          <p:cNvPr id="7" name="Slide Number Placeholder 6">
            <a:extLst>
              <a:ext uri="{FF2B5EF4-FFF2-40B4-BE49-F238E27FC236}">
                <a16:creationId xmlns:a16="http://schemas.microsoft.com/office/drawing/2014/main" id="{2A17E5FA-74F0-1B40-A08F-3B38F056DB5E}"/>
              </a:ext>
            </a:extLst>
          </p:cNvPr>
          <p:cNvSpPr>
            <a:spLocks noGrp="1"/>
          </p:cNvSpPr>
          <p:nvPr>
            <p:ph type="sldNum" sz="quarter" idx="12"/>
          </p:nvPr>
        </p:nvSpPr>
        <p:spPr/>
        <p:txBody>
          <a:bodyPr/>
          <a:lstStyle/>
          <a:p>
            <a:fld id="{34E7E628-D8CE-DA44-BFF7-C4887CBB62DB}" type="slidenum">
              <a:rPr lang="en-US" smtClean="0"/>
              <a:t>10</a:t>
            </a:fld>
            <a:endParaRPr lang="en-US"/>
          </a:p>
        </p:txBody>
      </p:sp>
    </p:spTree>
    <p:extLst>
      <p:ext uri="{BB962C8B-B14F-4D97-AF65-F5344CB8AC3E}">
        <p14:creationId xmlns:p14="http://schemas.microsoft.com/office/powerpoint/2010/main" val="935354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389C0-3AE6-3B49-8810-FD290E03B353}"/>
              </a:ext>
            </a:extLst>
          </p:cNvPr>
          <p:cNvSpPr>
            <a:spLocks noGrp="1"/>
          </p:cNvSpPr>
          <p:nvPr>
            <p:ph type="title"/>
          </p:nvPr>
        </p:nvSpPr>
        <p:spPr>
          <a:xfrm>
            <a:off x="290945" y="804955"/>
            <a:ext cx="8229600" cy="990600"/>
          </a:xfrm>
        </p:spPr>
        <p:txBody>
          <a:bodyPr/>
          <a:lstStyle/>
          <a:p>
            <a:pPr algn="l"/>
            <a:r>
              <a:rPr lang="en-US"/>
              <a:t>Object Pathway-GAN</a:t>
            </a:r>
          </a:p>
        </p:txBody>
      </p:sp>
      <p:sp>
        <p:nvSpPr>
          <p:cNvPr id="3" name="Content Placeholder 2">
            <a:extLst>
              <a:ext uri="{FF2B5EF4-FFF2-40B4-BE49-F238E27FC236}">
                <a16:creationId xmlns:a16="http://schemas.microsoft.com/office/drawing/2014/main" id="{56FC211B-23F5-9B40-BCB8-C92F8E9EFC22}"/>
              </a:ext>
            </a:extLst>
          </p:cNvPr>
          <p:cNvSpPr>
            <a:spLocks noGrp="1"/>
          </p:cNvSpPr>
          <p:nvPr>
            <p:ph sz="half" idx="1"/>
          </p:nvPr>
        </p:nvSpPr>
        <p:spPr>
          <a:xfrm>
            <a:off x="457199" y="2113732"/>
            <a:ext cx="8229600" cy="1586125"/>
          </a:xfrm>
        </p:spPr>
        <p:txBody>
          <a:bodyPr vert="horz" lIns="91440" tIns="45720" rIns="91440" bIns="45720" rtlCol="0" anchor="t">
            <a:normAutofit/>
          </a:bodyPr>
          <a:lstStyle/>
          <a:p>
            <a:r>
              <a:rPr lang="en-US" sz="2000">
                <a:ea typeface="+mn-lt"/>
                <a:cs typeface="+mn-lt"/>
              </a:rPr>
              <a:t>Focuses specifically on individual objects.</a:t>
            </a:r>
            <a:endParaRPr lang="en-US">
              <a:ea typeface="+mn-lt"/>
              <a:cs typeface="+mn-lt"/>
            </a:endParaRPr>
          </a:p>
          <a:p>
            <a:r>
              <a:rPr lang="en-US" sz="2000">
                <a:ea typeface="+mn-lt"/>
                <a:cs typeface="+mn-lt"/>
              </a:rPr>
              <a:t>Generates these objects at meaningful locations in the image simultaneously generating a background that fits with the overall image description</a:t>
            </a:r>
            <a:endParaRPr lang="en-US">
              <a:cs typeface="Times New Roman" panose="02020603050405020304"/>
            </a:endParaRPr>
          </a:p>
        </p:txBody>
      </p:sp>
      <p:sp>
        <p:nvSpPr>
          <p:cNvPr id="5" name="Date Placeholder 4">
            <a:extLst>
              <a:ext uri="{FF2B5EF4-FFF2-40B4-BE49-F238E27FC236}">
                <a16:creationId xmlns:a16="http://schemas.microsoft.com/office/drawing/2014/main" id="{5BB3093B-295C-0547-A8E6-C66304898A97}"/>
              </a:ext>
            </a:extLst>
          </p:cNvPr>
          <p:cNvSpPr>
            <a:spLocks noGrp="1"/>
          </p:cNvSpPr>
          <p:nvPr>
            <p:ph type="dt" sz="half" idx="10"/>
          </p:nvPr>
        </p:nvSpPr>
        <p:spPr/>
        <p:txBody>
          <a:bodyPr/>
          <a:lstStyle/>
          <a:p>
            <a:r>
              <a:rPr lang="en-US"/>
              <a:t>May 14, 2021</a:t>
            </a:r>
          </a:p>
        </p:txBody>
      </p:sp>
      <p:sp>
        <p:nvSpPr>
          <p:cNvPr id="6" name="Footer Placeholder 5">
            <a:extLst>
              <a:ext uri="{FF2B5EF4-FFF2-40B4-BE49-F238E27FC236}">
                <a16:creationId xmlns:a16="http://schemas.microsoft.com/office/drawing/2014/main" id="{F4BB30DC-313A-1449-9826-45DE93B74F39}"/>
              </a:ext>
            </a:extLst>
          </p:cNvPr>
          <p:cNvSpPr>
            <a:spLocks noGrp="1"/>
          </p:cNvSpPr>
          <p:nvPr>
            <p:ph type="ftr" sz="quarter" idx="11"/>
          </p:nvPr>
        </p:nvSpPr>
        <p:spPr/>
        <p:txBody>
          <a:bodyPr/>
          <a:lstStyle/>
          <a:p>
            <a:r>
              <a:rPr lang="en-US"/>
              <a:t>Artificial Intelligence enabled Image Generation from text</a:t>
            </a:r>
          </a:p>
        </p:txBody>
      </p:sp>
      <p:sp>
        <p:nvSpPr>
          <p:cNvPr id="7" name="Slide Number Placeholder 6">
            <a:extLst>
              <a:ext uri="{FF2B5EF4-FFF2-40B4-BE49-F238E27FC236}">
                <a16:creationId xmlns:a16="http://schemas.microsoft.com/office/drawing/2014/main" id="{D2026D73-5077-5F4B-A821-08DF1C398C2A}"/>
              </a:ext>
            </a:extLst>
          </p:cNvPr>
          <p:cNvSpPr>
            <a:spLocks noGrp="1"/>
          </p:cNvSpPr>
          <p:nvPr>
            <p:ph type="sldNum" sz="quarter" idx="12"/>
          </p:nvPr>
        </p:nvSpPr>
        <p:spPr/>
        <p:txBody>
          <a:bodyPr/>
          <a:lstStyle/>
          <a:p>
            <a:fld id="{34E7E628-D8CE-DA44-BFF7-C4887CBB62DB}" type="slidenum">
              <a:rPr lang="en-US" smtClean="0"/>
              <a:t>11</a:t>
            </a:fld>
            <a:endParaRPr lang="en-US"/>
          </a:p>
        </p:txBody>
      </p:sp>
    </p:spTree>
    <p:extLst>
      <p:ext uri="{BB962C8B-B14F-4D97-AF65-F5344CB8AC3E}">
        <p14:creationId xmlns:p14="http://schemas.microsoft.com/office/powerpoint/2010/main" val="3451666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3C600E-CECC-5B48-9F9A-A8CAA1D809C0}"/>
              </a:ext>
            </a:extLst>
          </p:cNvPr>
          <p:cNvSpPr>
            <a:spLocks noGrp="1"/>
          </p:cNvSpPr>
          <p:nvPr>
            <p:ph type="title"/>
          </p:nvPr>
        </p:nvSpPr>
        <p:spPr>
          <a:xfrm>
            <a:off x="236122" y="981340"/>
            <a:ext cx="8061916" cy="1197533"/>
          </a:xfrm>
        </p:spPr>
        <p:txBody>
          <a:bodyPr>
            <a:noAutofit/>
          </a:bodyPr>
          <a:lstStyle/>
          <a:p>
            <a:pPr algn="l"/>
            <a:br>
              <a:rPr lang="en-US" sz="2400"/>
            </a:br>
            <a:r>
              <a:rPr lang="en-US" sz="2400"/>
              <a:t>Text Embedding -​</a:t>
            </a:r>
            <a:br>
              <a:rPr lang="en-US" sz="2400"/>
            </a:br>
            <a:r>
              <a:rPr lang="en-US" sz="2000"/>
              <a:t>Uses a fixed-dimensional vector to represent a small piece of text​</a:t>
            </a:r>
            <a:br>
              <a:rPr lang="en-US" sz="2400"/>
            </a:br>
            <a:r>
              <a:rPr lang="en-US" sz="2400"/>
              <a:t>​</a:t>
            </a:r>
            <a:br>
              <a:rPr lang="en-US" sz="2400"/>
            </a:br>
            <a:r>
              <a:rPr lang="en-US" sz="2400"/>
              <a:t>​</a:t>
            </a:r>
            <a:br>
              <a:rPr lang="en-US" sz="2400"/>
            </a:br>
            <a:endParaRPr lang="en-US" sz="2400"/>
          </a:p>
        </p:txBody>
      </p:sp>
      <p:sp>
        <p:nvSpPr>
          <p:cNvPr id="3" name="Content Placeholder 2">
            <a:extLst>
              <a:ext uri="{FF2B5EF4-FFF2-40B4-BE49-F238E27FC236}">
                <a16:creationId xmlns:a16="http://schemas.microsoft.com/office/drawing/2014/main" id="{B2DD0B95-1407-604F-81BD-B7EFB7E2D2F1}"/>
              </a:ext>
            </a:extLst>
          </p:cNvPr>
          <p:cNvSpPr>
            <a:spLocks noGrp="1"/>
          </p:cNvSpPr>
          <p:nvPr>
            <p:ph sz="half" idx="1"/>
          </p:nvPr>
        </p:nvSpPr>
        <p:spPr>
          <a:xfrm>
            <a:off x="462951" y="1789212"/>
            <a:ext cx="4038600" cy="3922501"/>
          </a:xfrm>
        </p:spPr>
        <p:txBody>
          <a:bodyPr>
            <a:normAutofit fontScale="62500" lnSpcReduction="20000"/>
          </a:bodyPr>
          <a:lstStyle/>
          <a:p>
            <a:pPr fontAlgn="base"/>
            <a:r>
              <a:rPr lang="en-US"/>
              <a:t>A bi-directional Long Short-Term Memory (LSTM) that extracts semantic vectors from the text description. ​</a:t>
            </a:r>
          </a:p>
          <a:p>
            <a:pPr marL="0" indent="0" fontAlgn="base">
              <a:buNone/>
            </a:pPr>
            <a:endParaRPr lang="en-US"/>
          </a:p>
          <a:p>
            <a:pPr fontAlgn="base"/>
            <a:r>
              <a:rPr lang="en-US"/>
              <a:t>The two hidden states (one in each direction) of the LSTM model are concatenated to represent the semantic meaning of a word.​</a:t>
            </a:r>
          </a:p>
          <a:p>
            <a:pPr marL="0" indent="0" fontAlgn="base">
              <a:buNone/>
            </a:pPr>
            <a:endParaRPr lang="en-US"/>
          </a:p>
          <a:p>
            <a:pPr fontAlgn="base"/>
            <a:r>
              <a:rPr lang="en-US"/>
              <a:t>The last hidden states of the bi-directional LSTM are concatenated to be the global sentence vector​</a:t>
            </a:r>
          </a:p>
          <a:p>
            <a:pPr fontAlgn="base"/>
            <a:endParaRPr lang="en-US"/>
          </a:p>
          <a:p>
            <a:endParaRPr lang="en-US"/>
          </a:p>
        </p:txBody>
      </p:sp>
      <p:sp>
        <p:nvSpPr>
          <p:cNvPr id="5" name="Date Placeholder 4">
            <a:extLst>
              <a:ext uri="{FF2B5EF4-FFF2-40B4-BE49-F238E27FC236}">
                <a16:creationId xmlns:a16="http://schemas.microsoft.com/office/drawing/2014/main" id="{F22B77A0-6D29-D24A-B539-6486109E05B1}"/>
              </a:ext>
            </a:extLst>
          </p:cNvPr>
          <p:cNvSpPr>
            <a:spLocks noGrp="1"/>
          </p:cNvSpPr>
          <p:nvPr>
            <p:ph type="dt" sz="half" idx="10"/>
          </p:nvPr>
        </p:nvSpPr>
        <p:spPr/>
        <p:txBody>
          <a:bodyPr/>
          <a:lstStyle/>
          <a:p>
            <a:r>
              <a:rPr lang="en-US"/>
              <a:t>May 14, 2021</a:t>
            </a:r>
          </a:p>
        </p:txBody>
      </p:sp>
      <p:sp>
        <p:nvSpPr>
          <p:cNvPr id="6" name="Footer Placeholder 5">
            <a:extLst>
              <a:ext uri="{FF2B5EF4-FFF2-40B4-BE49-F238E27FC236}">
                <a16:creationId xmlns:a16="http://schemas.microsoft.com/office/drawing/2014/main" id="{EC2A843D-5F93-F841-BCA2-595DCFA539CE}"/>
              </a:ext>
            </a:extLst>
          </p:cNvPr>
          <p:cNvSpPr>
            <a:spLocks noGrp="1"/>
          </p:cNvSpPr>
          <p:nvPr>
            <p:ph type="ftr" sz="quarter" idx="11"/>
          </p:nvPr>
        </p:nvSpPr>
        <p:spPr/>
        <p:txBody>
          <a:bodyPr/>
          <a:lstStyle/>
          <a:p>
            <a:r>
              <a:rPr lang="en-US"/>
              <a:t>Artificial Intelligence enabled Image Generation from text</a:t>
            </a:r>
          </a:p>
        </p:txBody>
      </p:sp>
      <p:sp>
        <p:nvSpPr>
          <p:cNvPr id="7" name="Slide Number Placeholder 6">
            <a:extLst>
              <a:ext uri="{FF2B5EF4-FFF2-40B4-BE49-F238E27FC236}">
                <a16:creationId xmlns:a16="http://schemas.microsoft.com/office/drawing/2014/main" id="{A3B45801-1DB0-3043-94E4-B01734E31898}"/>
              </a:ext>
            </a:extLst>
          </p:cNvPr>
          <p:cNvSpPr>
            <a:spLocks noGrp="1"/>
          </p:cNvSpPr>
          <p:nvPr>
            <p:ph type="sldNum" sz="quarter" idx="12"/>
          </p:nvPr>
        </p:nvSpPr>
        <p:spPr/>
        <p:txBody>
          <a:bodyPr/>
          <a:lstStyle/>
          <a:p>
            <a:fld id="{34E7E628-D8CE-DA44-BFF7-C4887CBB62DB}" type="slidenum">
              <a:rPr lang="en-US" smtClean="0"/>
              <a:t>12</a:t>
            </a:fld>
            <a:endParaRPr lang="en-US"/>
          </a:p>
        </p:txBody>
      </p:sp>
      <p:pic>
        <p:nvPicPr>
          <p:cNvPr id="5122" name="Picture 2">
            <a:extLst>
              <a:ext uri="{FF2B5EF4-FFF2-40B4-BE49-F238E27FC236}">
                <a16:creationId xmlns:a16="http://schemas.microsoft.com/office/drawing/2014/main" id="{F50B72F2-A879-1B4F-93DD-C4C9D598F9A3}"/>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4997450" y="2566987"/>
            <a:ext cx="3340100" cy="15621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D4F5D50-903A-4767-B17B-59EE1CBD025D}"/>
              </a:ext>
            </a:extLst>
          </p:cNvPr>
          <p:cNvSpPr txBox="1"/>
          <p:nvPr/>
        </p:nvSpPr>
        <p:spPr>
          <a:xfrm>
            <a:off x="5943599" y="4180240"/>
            <a:ext cx="2743199"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t>Source - Internet</a:t>
            </a:r>
            <a:endParaRPr lang="en-US" sz="800">
              <a:cs typeface="Times New Roman"/>
            </a:endParaRPr>
          </a:p>
        </p:txBody>
      </p:sp>
    </p:spTree>
    <p:extLst>
      <p:ext uri="{BB962C8B-B14F-4D97-AF65-F5344CB8AC3E}">
        <p14:creationId xmlns:p14="http://schemas.microsoft.com/office/powerpoint/2010/main" val="1102940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1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l"/>
            <a:r>
              <a:rPr lang="en-US" sz="3200"/>
              <a:t>State-of-the-art</a:t>
            </a:r>
            <a:br>
              <a:rPr lang="en-US" sz="3200"/>
            </a:br>
            <a:r>
              <a:rPr lang="en-US" sz="3200"/>
              <a:t>OP-GAN</a:t>
            </a:r>
          </a:p>
        </p:txBody>
      </p:sp>
      <p:sp>
        <p:nvSpPr>
          <p:cNvPr id="3" name="Slide Number Placeholder 2"/>
          <p:cNvSpPr>
            <a:spLocks noGrp="1"/>
          </p:cNvSpPr>
          <p:nvPr>
            <p:ph type="sldNum" sz="quarter" idx="12"/>
          </p:nvPr>
        </p:nvSpPr>
        <p:spPr/>
        <p:txBody>
          <a:bodyPr/>
          <a:lstStyle/>
          <a:p>
            <a:fld id="{34E7E628-D8CE-DA44-BFF7-C4887CBB62DB}" type="slidenum">
              <a:rPr lang="en-US" smtClean="0"/>
              <a:pPr/>
              <a:t>13</a:t>
            </a:fld>
            <a:endParaRPr lang="en-US"/>
          </a:p>
        </p:txBody>
      </p:sp>
      <p:sp>
        <p:nvSpPr>
          <p:cNvPr id="7" name="Footer Placeholder 4">
            <a:extLst>
              <a:ext uri="{FF2B5EF4-FFF2-40B4-BE49-F238E27FC236}">
                <a16:creationId xmlns:a16="http://schemas.microsoft.com/office/drawing/2014/main" id="{00078AAB-F269-6B4C-A1A1-4775719C953B}"/>
              </a:ext>
            </a:extLst>
          </p:cNvPr>
          <p:cNvSpPr txBox="1">
            <a:spLocks/>
          </p:cNvSpPr>
          <p:nvPr/>
        </p:nvSpPr>
        <p:spPr>
          <a:xfrm>
            <a:off x="2756095" y="5508837"/>
            <a:ext cx="3797105" cy="306906"/>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t>Artificial Intelligence enabled Image Generation from text</a:t>
            </a:r>
          </a:p>
        </p:txBody>
      </p:sp>
      <p:sp>
        <p:nvSpPr>
          <p:cNvPr id="8" name="Date Placeholder 3">
            <a:extLst>
              <a:ext uri="{FF2B5EF4-FFF2-40B4-BE49-F238E27FC236}">
                <a16:creationId xmlns:a16="http://schemas.microsoft.com/office/drawing/2014/main" id="{3DF9FA2D-0C6C-554D-8834-6D9296CA8035}"/>
              </a:ext>
            </a:extLst>
          </p:cNvPr>
          <p:cNvSpPr>
            <a:spLocks noGrp="1"/>
          </p:cNvSpPr>
          <p:nvPr>
            <p:ph type="dt" sz="half" idx="10"/>
          </p:nvPr>
        </p:nvSpPr>
        <p:spPr>
          <a:xfrm>
            <a:off x="457200" y="5508837"/>
            <a:ext cx="2133600" cy="316442"/>
          </a:xfrm>
        </p:spPr>
        <p:txBody>
          <a:bodyPr/>
          <a:lstStyle/>
          <a:p>
            <a:r>
              <a:rPr lang="en-US"/>
              <a:t>May 14, 2021</a:t>
            </a:r>
          </a:p>
        </p:txBody>
      </p:sp>
      <p:sp>
        <p:nvSpPr>
          <p:cNvPr id="10" name="Content Placeholder 9">
            <a:extLst>
              <a:ext uri="{FF2B5EF4-FFF2-40B4-BE49-F238E27FC236}">
                <a16:creationId xmlns:a16="http://schemas.microsoft.com/office/drawing/2014/main" id="{FD431CB3-E812-F54A-92B4-4EEC73CF908A}"/>
              </a:ext>
            </a:extLst>
          </p:cNvPr>
          <p:cNvSpPr>
            <a:spLocks noGrp="1"/>
          </p:cNvSpPr>
          <p:nvPr>
            <p:ph idx="1"/>
          </p:nvPr>
        </p:nvSpPr>
        <p:spPr>
          <a:xfrm>
            <a:off x="457200" y="2027028"/>
            <a:ext cx="8229600" cy="2699717"/>
          </a:xfrm>
        </p:spPr>
        <p:txBody>
          <a:bodyPr vert="horz" lIns="91440" tIns="45720" rIns="91440" bIns="45720" rtlCol="0" anchor="t">
            <a:normAutofit fontScale="77500" lnSpcReduction="20000"/>
          </a:bodyPr>
          <a:lstStyle/>
          <a:p>
            <a:r>
              <a:rPr lang="en-US"/>
              <a:t>This is a conditional-GAN (</a:t>
            </a:r>
            <a:r>
              <a:rPr lang="en-US" err="1"/>
              <a:t>cGAN</a:t>
            </a:r>
            <a:r>
              <a:rPr lang="en-US"/>
              <a:t>) framework, in which both the generator and the discriminator gets additional information, such as labels and captions, as input.</a:t>
            </a:r>
            <a:endParaRPr lang="en-US">
              <a:cs typeface="Times New Roman"/>
            </a:endParaRPr>
          </a:p>
          <a:p>
            <a:r>
              <a:rPr lang="en-US"/>
              <a:t>Hence, this is a supervised image generation model which requires more than image caption to generate image</a:t>
            </a:r>
            <a:endParaRPr lang="en-US">
              <a:cs typeface="Times New Roman" panose="02020603050405020304"/>
            </a:endParaRPr>
          </a:p>
          <a:p>
            <a:r>
              <a:rPr lang="en-US"/>
              <a:t>Consist of two streams – Object pathway and Global pathway</a:t>
            </a:r>
            <a:endParaRPr lang="en-US">
              <a:cs typeface="Times New Roman" panose="02020603050405020304"/>
            </a:endParaRPr>
          </a:p>
          <a:p>
            <a:endParaRPr lang="en-US"/>
          </a:p>
        </p:txBody>
      </p:sp>
    </p:spTree>
    <p:extLst>
      <p:ext uri="{BB962C8B-B14F-4D97-AF65-F5344CB8AC3E}">
        <p14:creationId xmlns:p14="http://schemas.microsoft.com/office/powerpoint/2010/main" val="3333260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259606-22C8-DC45-817F-2F5D0F82267A}"/>
              </a:ext>
            </a:extLst>
          </p:cNvPr>
          <p:cNvSpPr>
            <a:spLocks noGrp="1"/>
          </p:cNvSpPr>
          <p:nvPr>
            <p:ph type="title"/>
          </p:nvPr>
        </p:nvSpPr>
        <p:spPr/>
        <p:txBody>
          <a:bodyPr/>
          <a:lstStyle/>
          <a:p>
            <a:pPr algn="l"/>
            <a:r>
              <a:rPr lang="en-US"/>
              <a:t>OP-GAN (Continued..)</a:t>
            </a:r>
          </a:p>
        </p:txBody>
      </p:sp>
      <p:sp>
        <p:nvSpPr>
          <p:cNvPr id="3" name="Content Placeholder 2">
            <a:extLst>
              <a:ext uri="{FF2B5EF4-FFF2-40B4-BE49-F238E27FC236}">
                <a16:creationId xmlns:a16="http://schemas.microsoft.com/office/drawing/2014/main" id="{B86D9968-27CA-D44D-816E-2C6B2FC8A10A}"/>
              </a:ext>
            </a:extLst>
          </p:cNvPr>
          <p:cNvSpPr>
            <a:spLocks noGrp="1"/>
          </p:cNvSpPr>
          <p:nvPr>
            <p:ph idx="1"/>
          </p:nvPr>
        </p:nvSpPr>
        <p:spPr>
          <a:xfrm>
            <a:off x="457200" y="1816012"/>
            <a:ext cx="8234624" cy="793714"/>
          </a:xfrm>
        </p:spPr>
        <p:txBody>
          <a:bodyPr vert="horz" lIns="91440" tIns="45720" rIns="91440" bIns="45720" rtlCol="0" anchor="t">
            <a:normAutofit lnSpcReduction="10000"/>
          </a:bodyPr>
          <a:lstStyle/>
          <a:p>
            <a:r>
              <a:rPr lang="en-US" sz="2400"/>
              <a:t>Label/Object extraction from caption. The labels are one hot encoded vectors. </a:t>
            </a:r>
            <a:endParaRPr lang="en-US" sz="2400">
              <a:cs typeface="Times New Roman"/>
            </a:endParaRPr>
          </a:p>
        </p:txBody>
      </p:sp>
      <p:sp>
        <p:nvSpPr>
          <p:cNvPr id="4" name="Date Placeholder 3">
            <a:extLst>
              <a:ext uri="{FF2B5EF4-FFF2-40B4-BE49-F238E27FC236}">
                <a16:creationId xmlns:a16="http://schemas.microsoft.com/office/drawing/2014/main" id="{E088F7B6-315A-6948-8091-649DCBD25B23}"/>
              </a:ext>
            </a:extLst>
          </p:cNvPr>
          <p:cNvSpPr>
            <a:spLocks noGrp="1"/>
          </p:cNvSpPr>
          <p:nvPr>
            <p:ph type="dt" sz="half" idx="10"/>
          </p:nvPr>
        </p:nvSpPr>
        <p:spPr/>
        <p:txBody>
          <a:bodyPr/>
          <a:lstStyle/>
          <a:p>
            <a:r>
              <a:rPr lang="en-US"/>
              <a:t>May 14, 2021</a:t>
            </a:r>
          </a:p>
        </p:txBody>
      </p:sp>
      <p:sp>
        <p:nvSpPr>
          <p:cNvPr id="5" name="Footer Placeholder 4">
            <a:extLst>
              <a:ext uri="{FF2B5EF4-FFF2-40B4-BE49-F238E27FC236}">
                <a16:creationId xmlns:a16="http://schemas.microsoft.com/office/drawing/2014/main" id="{8F6314E6-9098-724A-9188-351120500755}"/>
              </a:ext>
            </a:extLst>
          </p:cNvPr>
          <p:cNvSpPr>
            <a:spLocks noGrp="1"/>
          </p:cNvSpPr>
          <p:nvPr>
            <p:ph type="ftr" sz="quarter" idx="11"/>
          </p:nvPr>
        </p:nvSpPr>
        <p:spPr/>
        <p:txBody>
          <a:bodyPr/>
          <a:lstStyle/>
          <a:p>
            <a:r>
              <a:rPr lang="en-US"/>
              <a:t>Artificial Intelligence enabled Image Generation from text</a:t>
            </a:r>
          </a:p>
        </p:txBody>
      </p:sp>
      <p:sp>
        <p:nvSpPr>
          <p:cNvPr id="6" name="Slide Number Placeholder 5">
            <a:extLst>
              <a:ext uri="{FF2B5EF4-FFF2-40B4-BE49-F238E27FC236}">
                <a16:creationId xmlns:a16="http://schemas.microsoft.com/office/drawing/2014/main" id="{FCFFBACA-3927-1A4F-9313-FAC3C61692C4}"/>
              </a:ext>
            </a:extLst>
          </p:cNvPr>
          <p:cNvSpPr>
            <a:spLocks noGrp="1"/>
          </p:cNvSpPr>
          <p:nvPr>
            <p:ph type="sldNum" sz="quarter" idx="12"/>
          </p:nvPr>
        </p:nvSpPr>
        <p:spPr/>
        <p:txBody>
          <a:bodyPr/>
          <a:lstStyle/>
          <a:p>
            <a:fld id="{34E7E628-D8CE-DA44-BFF7-C4887CBB62DB}" type="slidenum">
              <a:rPr lang="en-US" smtClean="0"/>
              <a:t>14</a:t>
            </a:fld>
            <a:endParaRPr lang="en-US"/>
          </a:p>
        </p:txBody>
      </p:sp>
      <p:sp>
        <p:nvSpPr>
          <p:cNvPr id="8" name="Rectangle 7">
            <a:extLst>
              <a:ext uri="{FF2B5EF4-FFF2-40B4-BE49-F238E27FC236}">
                <a16:creationId xmlns:a16="http://schemas.microsoft.com/office/drawing/2014/main" id="{3B201E8F-E44A-034F-BFB1-1D0A93A2D577}"/>
              </a:ext>
            </a:extLst>
          </p:cNvPr>
          <p:cNvSpPr/>
          <p:nvPr/>
        </p:nvSpPr>
        <p:spPr>
          <a:xfrm>
            <a:off x="1912032" y="2676806"/>
            <a:ext cx="5498124" cy="73503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t>A child is playing with a ball on the lawn</a:t>
            </a:r>
          </a:p>
        </p:txBody>
      </p:sp>
      <p:sp>
        <p:nvSpPr>
          <p:cNvPr id="11" name="Rectangle 10">
            <a:extLst>
              <a:ext uri="{FF2B5EF4-FFF2-40B4-BE49-F238E27FC236}">
                <a16:creationId xmlns:a16="http://schemas.microsoft.com/office/drawing/2014/main" id="{4256CFC1-7CE4-6E48-9E29-D288E22027B4}"/>
              </a:ext>
            </a:extLst>
          </p:cNvPr>
          <p:cNvSpPr/>
          <p:nvPr/>
        </p:nvSpPr>
        <p:spPr>
          <a:xfrm>
            <a:off x="3541982" y="4239865"/>
            <a:ext cx="1905001" cy="735036"/>
          </a:xfrm>
          <a:prstGeom prst="rect">
            <a:avLst/>
          </a:prstGeom>
        </p:spPr>
        <p:style>
          <a:lnRef idx="1">
            <a:schemeClr val="accent1"/>
          </a:lnRef>
          <a:fillRef idx="3">
            <a:schemeClr val="accent1"/>
          </a:fillRef>
          <a:effectRef idx="2">
            <a:schemeClr val="accent1"/>
          </a:effectRef>
          <a:fontRef idx="minor">
            <a:schemeClr val="lt1"/>
          </a:fontRef>
        </p:style>
        <p:txBody>
          <a:bodyPr lIns="91440" tIns="45720" rIns="91440" bIns="45720" rtlCol="0" anchor="ctr"/>
          <a:lstStyle/>
          <a:p>
            <a:pPr algn="ctr"/>
            <a:r>
              <a:rPr lang="en-US"/>
              <a:t>Label(i)...</a:t>
            </a:r>
          </a:p>
        </p:txBody>
      </p:sp>
      <p:sp>
        <p:nvSpPr>
          <p:cNvPr id="12" name="Rectangle 11">
            <a:extLst>
              <a:ext uri="{FF2B5EF4-FFF2-40B4-BE49-F238E27FC236}">
                <a16:creationId xmlns:a16="http://schemas.microsoft.com/office/drawing/2014/main" id="{9E6C9CDA-7DE9-214B-8F7B-BAF03A29B9CF}"/>
              </a:ext>
            </a:extLst>
          </p:cNvPr>
          <p:cNvSpPr/>
          <p:nvPr/>
        </p:nvSpPr>
        <p:spPr>
          <a:xfrm>
            <a:off x="965982" y="4245355"/>
            <a:ext cx="1535723" cy="73503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t>Child (Person)</a:t>
            </a:r>
          </a:p>
        </p:txBody>
      </p:sp>
      <p:sp>
        <p:nvSpPr>
          <p:cNvPr id="15" name="Rectangle 14">
            <a:extLst>
              <a:ext uri="{FF2B5EF4-FFF2-40B4-BE49-F238E27FC236}">
                <a16:creationId xmlns:a16="http://schemas.microsoft.com/office/drawing/2014/main" id="{CC0E20BA-55C6-9D44-B1EA-3ADAD571EF98}"/>
              </a:ext>
            </a:extLst>
          </p:cNvPr>
          <p:cNvSpPr/>
          <p:nvPr/>
        </p:nvSpPr>
        <p:spPr>
          <a:xfrm>
            <a:off x="6352734" y="4239865"/>
            <a:ext cx="1905001" cy="73503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t>Lawn</a:t>
            </a:r>
          </a:p>
        </p:txBody>
      </p:sp>
      <p:cxnSp>
        <p:nvCxnSpPr>
          <p:cNvPr id="17" name="Straight Arrow Connector 16">
            <a:extLst>
              <a:ext uri="{FF2B5EF4-FFF2-40B4-BE49-F238E27FC236}">
                <a16:creationId xmlns:a16="http://schemas.microsoft.com/office/drawing/2014/main" id="{9EECC3D5-6F2C-3A4C-AC81-E6E9AC90EA13}"/>
              </a:ext>
            </a:extLst>
          </p:cNvPr>
          <p:cNvCxnSpPr>
            <a:cxnSpLocks/>
            <a:endCxn id="12" idx="0"/>
          </p:cNvCxnSpPr>
          <p:nvPr/>
        </p:nvCxnSpPr>
        <p:spPr>
          <a:xfrm flipH="1">
            <a:off x="1733844" y="3411842"/>
            <a:ext cx="1217295" cy="83351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9B43DEBD-8587-C74D-A2BE-F65145A17D36}"/>
              </a:ext>
            </a:extLst>
          </p:cNvPr>
          <p:cNvCxnSpPr>
            <a:cxnSpLocks/>
          </p:cNvCxnSpPr>
          <p:nvPr/>
        </p:nvCxnSpPr>
        <p:spPr>
          <a:xfrm flipH="1">
            <a:off x="4318782" y="3494970"/>
            <a:ext cx="175700" cy="74489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C6AFBF25-1397-4244-BA1E-2EEE37507D3E}"/>
              </a:ext>
            </a:extLst>
          </p:cNvPr>
          <p:cNvCxnSpPr>
            <a:cxnSpLocks/>
            <a:endCxn id="15" idx="0"/>
          </p:cNvCxnSpPr>
          <p:nvPr/>
        </p:nvCxnSpPr>
        <p:spPr>
          <a:xfrm>
            <a:off x="6553200" y="3411842"/>
            <a:ext cx="752035" cy="82802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7" name="Oval 6">
            <a:extLst>
              <a:ext uri="{FF2B5EF4-FFF2-40B4-BE49-F238E27FC236}">
                <a16:creationId xmlns:a16="http://schemas.microsoft.com/office/drawing/2014/main" id="{1EFB13EC-AB55-4424-B811-A5CB7431FD7C}"/>
              </a:ext>
            </a:extLst>
          </p:cNvPr>
          <p:cNvSpPr/>
          <p:nvPr/>
        </p:nvSpPr>
        <p:spPr>
          <a:xfrm>
            <a:off x="2651760" y="4553505"/>
            <a:ext cx="115504" cy="9691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A6253B23-0A76-46BC-A216-9D2F795AE406}"/>
              </a:ext>
            </a:extLst>
          </p:cNvPr>
          <p:cNvSpPr/>
          <p:nvPr/>
        </p:nvSpPr>
        <p:spPr>
          <a:xfrm>
            <a:off x="2870909" y="4553505"/>
            <a:ext cx="115504" cy="9691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7CB64391-CFB6-4A12-8D9F-542693E9FD7E}"/>
              </a:ext>
            </a:extLst>
          </p:cNvPr>
          <p:cNvSpPr/>
          <p:nvPr/>
        </p:nvSpPr>
        <p:spPr>
          <a:xfrm>
            <a:off x="3149926" y="4553505"/>
            <a:ext cx="115504" cy="9691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9E2E3288-5BE4-4BC9-8434-704503123B47}"/>
              </a:ext>
            </a:extLst>
          </p:cNvPr>
          <p:cNvSpPr/>
          <p:nvPr/>
        </p:nvSpPr>
        <p:spPr>
          <a:xfrm>
            <a:off x="5565750" y="4563122"/>
            <a:ext cx="115504" cy="9691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89BE9774-4374-4F4D-830B-D804E2976E26}"/>
              </a:ext>
            </a:extLst>
          </p:cNvPr>
          <p:cNvSpPr/>
          <p:nvPr/>
        </p:nvSpPr>
        <p:spPr>
          <a:xfrm>
            <a:off x="5818179" y="4563122"/>
            <a:ext cx="115504" cy="9691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89A731B9-47E3-42EF-8AB9-736CCE578F91}"/>
              </a:ext>
            </a:extLst>
          </p:cNvPr>
          <p:cNvSpPr/>
          <p:nvPr/>
        </p:nvSpPr>
        <p:spPr>
          <a:xfrm>
            <a:off x="6071152" y="4553505"/>
            <a:ext cx="115504" cy="9691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838642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3827" y="1123072"/>
            <a:ext cx="8229600" cy="927189"/>
          </a:xfrm>
        </p:spPr>
        <p:txBody>
          <a:bodyPr>
            <a:normAutofit fontScale="90000"/>
          </a:bodyPr>
          <a:lstStyle/>
          <a:p>
            <a:r>
              <a:rPr lang="en-US">
                <a:ea typeface="+mj-lt"/>
                <a:cs typeface="+mj-lt"/>
              </a:rPr>
              <a:t>Preprocessing in Generator Network</a:t>
            </a:r>
            <a:endParaRPr lang="en-US"/>
          </a:p>
          <a:p>
            <a:endParaRPr lang="en-US">
              <a:cs typeface="Arial"/>
            </a:endParaRPr>
          </a:p>
        </p:txBody>
      </p:sp>
      <p:sp>
        <p:nvSpPr>
          <p:cNvPr id="6" name="Slide Number Placeholder 5"/>
          <p:cNvSpPr>
            <a:spLocks noGrp="1"/>
          </p:cNvSpPr>
          <p:nvPr>
            <p:ph type="sldNum" sz="quarter" idx="12"/>
          </p:nvPr>
        </p:nvSpPr>
        <p:spPr/>
        <p:txBody>
          <a:bodyPr/>
          <a:lstStyle/>
          <a:p>
            <a:fld id="{34E7E628-D8CE-DA44-BFF7-C4887CBB62DB}" type="slidenum">
              <a:rPr lang="en-US" smtClean="0"/>
              <a:t>15</a:t>
            </a:fld>
            <a:endParaRPr lang="en-US"/>
          </a:p>
        </p:txBody>
      </p:sp>
      <p:sp>
        <p:nvSpPr>
          <p:cNvPr id="7" name="Footer Placeholder 4">
            <a:extLst>
              <a:ext uri="{FF2B5EF4-FFF2-40B4-BE49-F238E27FC236}">
                <a16:creationId xmlns:a16="http://schemas.microsoft.com/office/drawing/2014/main" id="{4513B015-5DBE-B444-8BBA-4DD6F0714F34}"/>
              </a:ext>
            </a:extLst>
          </p:cNvPr>
          <p:cNvSpPr>
            <a:spLocks noGrp="1"/>
          </p:cNvSpPr>
          <p:nvPr>
            <p:ph type="ftr" sz="quarter" idx="11"/>
          </p:nvPr>
        </p:nvSpPr>
        <p:spPr>
          <a:xfrm>
            <a:off x="2756095" y="5508837"/>
            <a:ext cx="3797105" cy="306906"/>
          </a:xfrm>
        </p:spPr>
        <p:txBody>
          <a:bodyPr/>
          <a:lstStyle/>
          <a:p>
            <a:r>
              <a:rPr lang="en-US"/>
              <a:t>Artificial Intelligence enabled Image Generation from text</a:t>
            </a:r>
          </a:p>
        </p:txBody>
      </p:sp>
      <p:sp>
        <p:nvSpPr>
          <p:cNvPr id="8" name="Date Placeholder 3">
            <a:extLst>
              <a:ext uri="{FF2B5EF4-FFF2-40B4-BE49-F238E27FC236}">
                <a16:creationId xmlns:a16="http://schemas.microsoft.com/office/drawing/2014/main" id="{621D5329-52AD-5B42-B2EE-27CCA585F136}"/>
              </a:ext>
            </a:extLst>
          </p:cNvPr>
          <p:cNvSpPr>
            <a:spLocks noGrp="1"/>
          </p:cNvSpPr>
          <p:nvPr>
            <p:ph type="dt" sz="half" idx="10"/>
          </p:nvPr>
        </p:nvSpPr>
        <p:spPr>
          <a:xfrm>
            <a:off x="457200" y="5508837"/>
            <a:ext cx="2133600" cy="316442"/>
          </a:xfrm>
        </p:spPr>
        <p:txBody>
          <a:bodyPr/>
          <a:lstStyle/>
          <a:p>
            <a:r>
              <a:rPr lang="en-US"/>
              <a:t>May 14, 2021</a:t>
            </a:r>
          </a:p>
        </p:txBody>
      </p:sp>
      <p:sp>
        <p:nvSpPr>
          <p:cNvPr id="11" name="Rectangle 10">
            <a:extLst>
              <a:ext uri="{FF2B5EF4-FFF2-40B4-BE49-F238E27FC236}">
                <a16:creationId xmlns:a16="http://schemas.microsoft.com/office/drawing/2014/main" id="{1BFA741E-4F99-2440-9E19-6A754D021CAB}"/>
              </a:ext>
            </a:extLst>
          </p:cNvPr>
          <p:cNvSpPr/>
          <p:nvPr/>
        </p:nvSpPr>
        <p:spPr>
          <a:xfrm>
            <a:off x="764930" y="1651367"/>
            <a:ext cx="1293055" cy="118482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t>Randomly sampled noise vector</a:t>
            </a:r>
          </a:p>
        </p:txBody>
      </p:sp>
      <p:sp>
        <p:nvSpPr>
          <p:cNvPr id="12" name="Rectangle 11">
            <a:extLst>
              <a:ext uri="{FF2B5EF4-FFF2-40B4-BE49-F238E27FC236}">
                <a16:creationId xmlns:a16="http://schemas.microsoft.com/office/drawing/2014/main" id="{42280CDE-7F9E-7D4B-AA8E-2FF7565B6676}"/>
              </a:ext>
            </a:extLst>
          </p:cNvPr>
          <p:cNvSpPr/>
          <p:nvPr/>
        </p:nvSpPr>
        <p:spPr>
          <a:xfrm>
            <a:off x="764930" y="2971800"/>
            <a:ext cx="1293055" cy="129422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t>Location and size of individual bounding boxes</a:t>
            </a:r>
          </a:p>
        </p:txBody>
      </p:sp>
      <p:sp>
        <p:nvSpPr>
          <p:cNvPr id="16" name="Rectangle 15">
            <a:extLst>
              <a:ext uri="{FF2B5EF4-FFF2-40B4-BE49-F238E27FC236}">
                <a16:creationId xmlns:a16="http://schemas.microsoft.com/office/drawing/2014/main" id="{B39BB45C-1161-2946-8325-538353494E51}"/>
              </a:ext>
            </a:extLst>
          </p:cNvPr>
          <p:cNvSpPr/>
          <p:nvPr/>
        </p:nvSpPr>
        <p:spPr>
          <a:xfrm>
            <a:off x="764930" y="4405528"/>
            <a:ext cx="1324119" cy="110330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t>Image caption embedding</a:t>
            </a:r>
          </a:p>
        </p:txBody>
      </p:sp>
      <p:sp>
        <p:nvSpPr>
          <p:cNvPr id="20" name="Rectangle 19">
            <a:extLst>
              <a:ext uri="{FF2B5EF4-FFF2-40B4-BE49-F238E27FC236}">
                <a16:creationId xmlns:a16="http://schemas.microsoft.com/office/drawing/2014/main" id="{7FEDECED-CE4A-2547-94F3-68FD7EF49968}"/>
              </a:ext>
            </a:extLst>
          </p:cNvPr>
          <p:cNvSpPr/>
          <p:nvPr/>
        </p:nvSpPr>
        <p:spPr>
          <a:xfrm>
            <a:off x="3819376" y="2959268"/>
            <a:ext cx="1730327" cy="118482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t>Concatenation to get label(</a:t>
            </a:r>
            <a:r>
              <a:rPr lang="en-US" err="1"/>
              <a:t>i</a:t>
            </a:r>
            <a:r>
              <a:rPr lang="en-US"/>
              <a:t>)</a:t>
            </a:r>
          </a:p>
        </p:txBody>
      </p:sp>
      <p:cxnSp>
        <p:nvCxnSpPr>
          <p:cNvPr id="22" name="Elbow Connector 21">
            <a:extLst>
              <a:ext uri="{FF2B5EF4-FFF2-40B4-BE49-F238E27FC236}">
                <a16:creationId xmlns:a16="http://schemas.microsoft.com/office/drawing/2014/main" id="{50352A35-A963-0347-806D-CC3B1E97F0CA}"/>
              </a:ext>
            </a:extLst>
          </p:cNvPr>
          <p:cNvCxnSpPr>
            <a:cxnSpLocks/>
          </p:cNvCxnSpPr>
          <p:nvPr/>
        </p:nvCxnSpPr>
        <p:spPr>
          <a:xfrm>
            <a:off x="2057985" y="2250797"/>
            <a:ext cx="1761391" cy="1184826"/>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6" name="Elbow Connector 25">
            <a:extLst>
              <a:ext uri="{FF2B5EF4-FFF2-40B4-BE49-F238E27FC236}">
                <a16:creationId xmlns:a16="http://schemas.microsoft.com/office/drawing/2014/main" id="{B3CFFB42-4C13-AA49-953C-B7DDC2B3F0A6}"/>
              </a:ext>
            </a:extLst>
          </p:cNvPr>
          <p:cNvCxnSpPr/>
          <p:nvPr/>
        </p:nvCxnSpPr>
        <p:spPr>
          <a:xfrm flipV="1">
            <a:off x="2089049" y="4009292"/>
            <a:ext cx="1730327" cy="1069145"/>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8" name="Elbow Connector 27">
            <a:extLst>
              <a:ext uri="{FF2B5EF4-FFF2-40B4-BE49-F238E27FC236}">
                <a16:creationId xmlns:a16="http://schemas.microsoft.com/office/drawing/2014/main" id="{A3E68E2F-33B4-434E-9F3D-4C34568BBA30}"/>
              </a:ext>
            </a:extLst>
          </p:cNvPr>
          <p:cNvCxnSpPr/>
          <p:nvPr/>
        </p:nvCxnSpPr>
        <p:spPr>
          <a:xfrm>
            <a:off x="2057985" y="3770142"/>
            <a:ext cx="1761391" cy="12700"/>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sp>
        <p:nvSpPr>
          <p:cNvPr id="29" name="Rectangle 28">
            <a:extLst>
              <a:ext uri="{FF2B5EF4-FFF2-40B4-BE49-F238E27FC236}">
                <a16:creationId xmlns:a16="http://schemas.microsoft.com/office/drawing/2014/main" id="{8C2ACF43-1555-9642-A4AF-EA6142F524A2}"/>
              </a:ext>
            </a:extLst>
          </p:cNvPr>
          <p:cNvSpPr/>
          <p:nvPr/>
        </p:nvSpPr>
        <p:spPr>
          <a:xfrm>
            <a:off x="6553200" y="2971800"/>
            <a:ext cx="1730327" cy="118482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t>Generator Network</a:t>
            </a:r>
          </a:p>
        </p:txBody>
      </p:sp>
      <p:cxnSp>
        <p:nvCxnSpPr>
          <p:cNvPr id="31" name="Straight Arrow Connector 30">
            <a:extLst>
              <a:ext uri="{FF2B5EF4-FFF2-40B4-BE49-F238E27FC236}">
                <a16:creationId xmlns:a16="http://schemas.microsoft.com/office/drawing/2014/main" id="{045FA6B9-B750-EE4D-A55B-EBA63CE3E2D7}"/>
              </a:ext>
            </a:extLst>
          </p:cNvPr>
          <p:cNvCxnSpPr>
            <a:stCxn id="20" idx="3"/>
            <a:endCxn id="29" idx="1"/>
          </p:cNvCxnSpPr>
          <p:nvPr/>
        </p:nvCxnSpPr>
        <p:spPr>
          <a:xfrm>
            <a:off x="5549703" y="3551681"/>
            <a:ext cx="1003497" cy="1253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76693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1" grpId="0" animBg="1"/>
      <p:bldP spid="12" grpId="0" animBg="1"/>
      <p:bldP spid="16" grpId="0" animBg="1"/>
      <p:bldP spid="20" grpId="0" animBg="1"/>
      <p:bldP spid="29"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FC94BA-96A6-3E4C-989A-FBC013F75F41}"/>
              </a:ext>
            </a:extLst>
          </p:cNvPr>
          <p:cNvSpPr>
            <a:spLocks noGrp="1"/>
          </p:cNvSpPr>
          <p:nvPr>
            <p:ph type="title"/>
          </p:nvPr>
        </p:nvSpPr>
        <p:spPr/>
        <p:txBody>
          <a:bodyPr/>
          <a:lstStyle/>
          <a:p>
            <a:r>
              <a:rPr lang="en-US"/>
              <a:t>Global Pathway</a:t>
            </a:r>
          </a:p>
        </p:txBody>
      </p:sp>
      <p:sp>
        <p:nvSpPr>
          <p:cNvPr id="3" name="Content Placeholder 2">
            <a:extLst>
              <a:ext uri="{FF2B5EF4-FFF2-40B4-BE49-F238E27FC236}">
                <a16:creationId xmlns:a16="http://schemas.microsoft.com/office/drawing/2014/main" id="{2AB2E01F-40E5-A948-9DE7-7DC56BC0EB54}"/>
              </a:ext>
            </a:extLst>
          </p:cNvPr>
          <p:cNvSpPr>
            <a:spLocks noGrp="1"/>
          </p:cNvSpPr>
          <p:nvPr>
            <p:ph idx="1"/>
          </p:nvPr>
        </p:nvSpPr>
        <p:spPr>
          <a:xfrm>
            <a:off x="457200" y="1816012"/>
            <a:ext cx="7826518" cy="617566"/>
          </a:xfrm>
        </p:spPr>
        <p:txBody>
          <a:bodyPr/>
          <a:lstStyle/>
          <a:p>
            <a:r>
              <a:rPr lang="en-US"/>
              <a:t>Creates general layout for the global scene</a:t>
            </a:r>
          </a:p>
        </p:txBody>
      </p:sp>
      <p:sp>
        <p:nvSpPr>
          <p:cNvPr id="4" name="Date Placeholder 3">
            <a:extLst>
              <a:ext uri="{FF2B5EF4-FFF2-40B4-BE49-F238E27FC236}">
                <a16:creationId xmlns:a16="http://schemas.microsoft.com/office/drawing/2014/main" id="{333F6CDF-0309-C449-BBA1-DC7B103F4DB1}"/>
              </a:ext>
            </a:extLst>
          </p:cNvPr>
          <p:cNvSpPr>
            <a:spLocks noGrp="1"/>
          </p:cNvSpPr>
          <p:nvPr>
            <p:ph type="dt" sz="half" idx="10"/>
          </p:nvPr>
        </p:nvSpPr>
        <p:spPr/>
        <p:txBody>
          <a:bodyPr/>
          <a:lstStyle/>
          <a:p>
            <a:r>
              <a:rPr lang="en-US"/>
              <a:t>May 14, 2021</a:t>
            </a:r>
          </a:p>
        </p:txBody>
      </p:sp>
      <p:sp>
        <p:nvSpPr>
          <p:cNvPr id="5" name="Footer Placeholder 4">
            <a:extLst>
              <a:ext uri="{FF2B5EF4-FFF2-40B4-BE49-F238E27FC236}">
                <a16:creationId xmlns:a16="http://schemas.microsoft.com/office/drawing/2014/main" id="{01480665-0CEB-4D46-806F-5C8BD25A71B8}"/>
              </a:ext>
            </a:extLst>
          </p:cNvPr>
          <p:cNvSpPr>
            <a:spLocks noGrp="1"/>
          </p:cNvSpPr>
          <p:nvPr>
            <p:ph type="ftr" sz="quarter" idx="11"/>
          </p:nvPr>
        </p:nvSpPr>
        <p:spPr/>
        <p:txBody>
          <a:bodyPr/>
          <a:lstStyle/>
          <a:p>
            <a:r>
              <a:rPr lang="en-US"/>
              <a:t>Artificial Intelligence enabled Image Generation from text</a:t>
            </a:r>
          </a:p>
        </p:txBody>
      </p:sp>
      <p:sp>
        <p:nvSpPr>
          <p:cNvPr id="6" name="Slide Number Placeholder 5">
            <a:extLst>
              <a:ext uri="{FF2B5EF4-FFF2-40B4-BE49-F238E27FC236}">
                <a16:creationId xmlns:a16="http://schemas.microsoft.com/office/drawing/2014/main" id="{9C7CAB8F-FA89-E24C-87CC-713BE5CA751E}"/>
              </a:ext>
            </a:extLst>
          </p:cNvPr>
          <p:cNvSpPr>
            <a:spLocks noGrp="1"/>
          </p:cNvSpPr>
          <p:nvPr>
            <p:ph type="sldNum" sz="quarter" idx="12"/>
          </p:nvPr>
        </p:nvSpPr>
        <p:spPr/>
        <p:txBody>
          <a:bodyPr/>
          <a:lstStyle/>
          <a:p>
            <a:fld id="{34E7E628-D8CE-DA44-BFF7-C4887CBB62DB}" type="slidenum">
              <a:rPr lang="en-US" smtClean="0"/>
              <a:t>16</a:t>
            </a:fld>
            <a:endParaRPr lang="en-US"/>
          </a:p>
        </p:txBody>
      </p:sp>
      <p:sp>
        <p:nvSpPr>
          <p:cNvPr id="7" name="Rectangle 6">
            <a:extLst>
              <a:ext uri="{FF2B5EF4-FFF2-40B4-BE49-F238E27FC236}">
                <a16:creationId xmlns:a16="http://schemas.microsoft.com/office/drawing/2014/main" id="{F858419D-6AC9-B644-B869-2D9BDAD5CE2F}"/>
              </a:ext>
            </a:extLst>
          </p:cNvPr>
          <p:cNvSpPr/>
          <p:nvPr/>
        </p:nvSpPr>
        <p:spPr>
          <a:xfrm>
            <a:off x="523433" y="2971800"/>
            <a:ext cx="858130" cy="84406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28C3AB6B-231B-314E-9806-CF1B25E1A2D8}"/>
              </a:ext>
            </a:extLst>
          </p:cNvPr>
          <p:cNvSpPr/>
          <p:nvPr/>
        </p:nvSpPr>
        <p:spPr>
          <a:xfrm>
            <a:off x="713934" y="3155133"/>
            <a:ext cx="858130" cy="84406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A657A76-3695-2048-9318-FA658C6BD0C3}"/>
              </a:ext>
            </a:extLst>
          </p:cNvPr>
          <p:cNvSpPr/>
          <p:nvPr/>
        </p:nvSpPr>
        <p:spPr>
          <a:xfrm>
            <a:off x="956357" y="3359460"/>
            <a:ext cx="1041996" cy="767123"/>
          </a:xfrm>
          <a:prstGeom prst="rect">
            <a:avLst/>
          </a:prstGeom>
        </p:spPr>
        <p:style>
          <a:lnRef idx="1">
            <a:schemeClr val="accent1"/>
          </a:lnRef>
          <a:fillRef idx="3">
            <a:schemeClr val="accent1"/>
          </a:fillRef>
          <a:effectRef idx="2">
            <a:schemeClr val="accent1"/>
          </a:effectRef>
          <a:fontRef idx="minor">
            <a:schemeClr val="lt1"/>
          </a:fontRef>
        </p:style>
        <p:txBody>
          <a:bodyPr lIns="91440" tIns="45720" rIns="91440" bIns="45720" rtlCol="0" anchor="ctr"/>
          <a:lstStyle/>
          <a:p>
            <a:pPr algn="ctr"/>
            <a:r>
              <a:rPr lang="en-US"/>
              <a:t>Labels(</a:t>
            </a:r>
            <a:r>
              <a:rPr lang="en-US" err="1"/>
              <a:t>i</a:t>
            </a:r>
            <a:r>
              <a:rPr lang="en-US"/>
              <a:t>)</a:t>
            </a:r>
          </a:p>
        </p:txBody>
      </p:sp>
      <p:cxnSp>
        <p:nvCxnSpPr>
          <p:cNvPr id="11" name="Straight Arrow Connector 10">
            <a:extLst>
              <a:ext uri="{FF2B5EF4-FFF2-40B4-BE49-F238E27FC236}">
                <a16:creationId xmlns:a16="http://schemas.microsoft.com/office/drawing/2014/main" id="{024F4233-9722-B448-8A78-C2BC3C8D7A57}"/>
              </a:ext>
            </a:extLst>
          </p:cNvPr>
          <p:cNvCxnSpPr>
            <a:cxnSpLocks/>
          </p:cNvCxnSpPr>
          <p:nvPr/>
        </p:nvCxnSpPr>
        <p:spPr>
          <a:xfrm>
            <a:off x="1969478" y="3749039"/>
            <a:ext cx="70338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3" name="Rectangle 12">
            <a:extLst>
              <a:ext uri="{FF2B5EF4-FFF2-40B4-BE49-F238E27FC236}">
                <a16:creationId xmlns:a16="http://schemas.microsoft.com/office/drawing/2014/main" id="{D4E29078-1987-374B-9134-65567AB84E1B}"/>
              </a:ext>
            </a:extLst>
          </p:cNvPr>
          <p:cNvSpPr/>
          <p:nvPr/>
        </p:nvSpPr>
        <p:spPr>
          <a:xfrm>
            <a:off x="2646484" y="3237914"/>
            <a:ext cx="1519311" cy="1280160"/>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DB6D3E8-60CA-5F44-B4A5-B08D37F9B92A}"/>
              </a:ext>
            </a:extLst>
          </p:cNvPr>
          <p:cNvSpPr/>
          <p:nvPr/>
        </p:nvSpPr>
        <p:spPr>
          <a:xfrm>
            <a:off x="3028654" y="3312223"/>
            <a:ext cx="236806" cy="84406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9685B2C3-3D91-F74E-BB23-1E04AD7EDC41}"/>
              </a:ext>
            </a:extLst>
          </p:cNvPr>
          <p:cNvSpPr/>
          <p:nvPr/>
        </p:nvSpPr>
        <p:spPr>
          <a:xfrm>
            <a:off x="2892671" y="3467686"/>
            <a:ext cx="236806" cy="84406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C1841862-7CCE-C044-A44C-95A08875BCBB}"/>
              </a:ext>
            </a:extLst>
          </p:cNvPr>
          <p:cNvSpPr/>
          <p:nvPr/>
        </p:nvSpPr>
        <p:spPr>
          <a:xfrm>
            <a:off x="3410824" y="3467686"/>
            <a:ext cx="236806" cy="84406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A0866244-93EC-1741-AEE7-C46E1DC08CDA}"/>
              </a:ext>
            </a:extLst>
          </p:cNvPr>
          <p:cNvSpPr txBox="1"/>
          <p:nvPr/>
        </p:nvSpPr>
        <p:spPr>
          <a:xfrm>
            <a:off x="2439864" y="2490762"/>
            <a:ext cx="2594317" cy="646331"/>
          </a:xfrm>
          <a:prstGeom prst="rect">
            <a:avLst/>
          </a:prstGeom>
          <a:noFill/>
        </p:spPr>
        <p:txBody>
          <a:bodyPr wrap="square" rtlCol="0">
            <a:spAutoFit/>
          </a:bodyPr>
          <a:lstStyle/>
          <a:p>
            <a:r>
              <a:rPr lang="en-US"/>
              <a:t>Replicate to the </a:t>
            </a:r>
            <a:r>
              <a:rPr lang="en-US" err="1"/>
              <a:t>bbox</a:t>
            </a:r>
            <a:r>
              <a:rPr lang="en-US"/>
              <a:t> location in Image layout</a:t>
            </a:r>
          </a:p>
        </p:txBody>
      </p:sp>
      <p:sp>
        <p:nvSpPr>
          <p:cNvPr id="19" name="Rectangle 18">
            <a:extLst>
              <a:ext uri="{FF2B5EF4-FFF2-40B4-BE49-F238E27FC236}">
                <a16:creationId xmlns:a16="http://schemas.microsoft.com/office/drawing/2014/main" id="{4102D214-EB90-C745-9ADD-54EE37F73D5E}"/>
              </a:ext>
            </a:extLst>
          </p:cNvPr>
          <p:cNvSpPr/>
          <p:nvPr/>
        </p:nvSpPr>
        <p:spPr>
          <a:xfrm>
            <a:off x="4711211" y="3393831"/>
            <a:ext cx="1151206" cy="99646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t>Layout encoding</a:t>
            </a:r>
          </a:p>
        </p:txBody>
      </p:sp>
      <p:cxnSp>
        <p:nvCxnSpPr>
          <p:cNvPr id="21" name="Straight Arrow Connector 20">
            <a:extLst>
              <a:ext uri="{FF2B5EF4-FFF2-40B4-BE49-F238E27FC236}">
                <a16:creationId xmlns:a16="http://schemas.microsoft.com/office/drawing/2014/main" id="{4B4720CE-FADC-8241-BC1B-594DBE563012}"/>
              </a:ext>
            </a:extLst>
          </p:cNvPr>
          <p:cNvCxnSpPr>
            <a:cxnSpLocks/>
            <a:stCxn id="13" idx="3"/>
            <a:endCxn id="19" idx="1"/>
          </p:cNvCxnSpPr>
          <p:nvPr/>
        </p:nvCxnSpPr>
        <p:spPr>
          <a:xfrm>
            <a:off x="4165795" y="3877994"/>
            <a:ext cx="545416" cy="1406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3" name="Rectangle 22">
            <a:extLst>
              <a:ext uri="{FF2B5EF4-FFF2-40B4-BE49-F238E27FC236}">
                <a16:creationId xmlns:a16="http://schemas.microsoft.com/office/drawing/2014/main" id="{D97B76AA-A7F0-9C45-B6E4-0287E87CB916}"/>
              </a:ext>
            </a:extLst>
          </p:cNvPr>
          <p:cNvSpPr/>
          <p:nvPr/>
        </p:nvSpPr>
        <p:spPr>
          <a:xfrm>
            <a:off x="6622366" y="3397801"/>
            <a:ext cx="1151206" cy="99646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t>Global features (</a:t>
            </a:r>
            <a:r>
              <a:rPr lang="en-US" err="1"/>
              <a:t>fglobal</a:t>
            </a:r>
            <a:r>
              <a:rPr lang="en-US"/>
              <a:t>)</a:t>
            </a:r>
          </a:p>
        </p:txBody>
      </p:sp>
      <p:sp>
        <p:nvSpPr>
          <p:cNvPr id="24" name="TextBox 23">
            <a:extLst>
              <a:ext uri="{FF2B5EF4-FFF2-40B4-BE49-F238E27FC236}">
                <a16:creationId xmlns:a16="http://schemas.microsoft.com/office/drawing/2014/main" id="{A9281DD1-43C9-9644-9B2B-20F2BD7C4146}"/>
              </a:ext>
            </a:extLst>
          </p:cNvPr>
          <p:cNvSpPr txBox="1"/>
          <p:nvPr/>
        </p:nvSpPr>
        <p:spPr>
          <a:xfrm>
            <a:off x="3751085" y="4461778"/>
            <a:ext cx="2268715" cy="646331"/>
          </a:xfrm>
          <a:prstGeom prst="rect">
            <a:avLst/>
          </a:prstGeom>
          <a:noFill/>
        </p:spPr>
        <p:txBody>
          <a:bodyPr wrap="square" rtlCol="0">
            <a:spAutoFit/>
          </a:bodyPr>
          <a:lstStyle/>
          <a:p>
            <a:r>
              <a:rPr lang="en-US"/>
              <a:t>Applied convolution layers</a:t>
            </a:r>
          </a:p>
        </p:txBody>
      </p:sp>
      <p:cxnSp>
        <p:nvCxnSpPr>
          <p:cNvPr id="26" name="Straight Arrow Connector 25">
            <a:extLst>
              <a:ext uri="{FF2B5EF4-FFF2-40B4-BE49-F238E27FC236}">
                <a16:creationId xmlns:a16="http://schemas.microsoft.com/office/drawing/2014/main" id="{DE55FC27-B04C-3648-BDF0-FB59F155CA2B}"/>
              </a:ext>
            </a:extLst>
          </p:cNvPr>
          <p:cNvCxnSpPr>
            <a:stCxn id="19" idx="3"/>
            <a:endCxn id="23" idx="1"/>
          </p:cNvCxnSpPr>
          <p:nvPr/>
        </p:nvCxnSpPr>
        <p:spPr>
          <a:xfrm>
            <a:off x="5862417" y="3892062"/>
            <a:ext cx="759949" cy="397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7" name="TextBox 26">
            <a:extLst>
              <a:ext uri="{FF2B5EF4-FFF2-40B4-BE49-F238E27FC236}">
                <a16:creationId xmlns:a16="http://schemas.microsoft.com/office/drawing/2014/main" id="{D25E4C71-B0E3-8949-B41E-FA81CCDD44C0}"/>
              </a:ext>
            </a:extLst>
          </p:cNvPr>
          <p:cNvSpPr txBox="1"/>
          <p:nvPr/>
        </p:nvSpPr>
        <p:spPr>
          <a:xfrm>
            <a:off x="5338820" y="2851080"/>
            <a:ext cx="2948803" cy="646331"/>
          </a:xfrm>
          <a:prstGeom prst="rect">
            <a:avLst/>
          </a:prstGeom>
          <a:noFill/>
        </p:spPr>
        <p:txBody>
          <a:bodyPr wrap="square" rtlCol="0">
            <a:spAutoFit/>
          </a:bodyPr>
          <a:lstStyle/>
          <a:p>
            <a:r>
              <a:rPr lang="en-US"/>
              <a:t>Concatenated with image caption and noise vector</a:t>
            </a:r>
          </a:p>
        </p:txBody>
      </p:sp>
    </p:spTree>
    <p:extLst>
      <p:ext uri="{BB962C8B-B14F-4D97-AF65-F5344CB8AC3E}">
        <p14:creationId xmlns:p14="http://schemas.microsoft.com/office/powerpoint/2010/main" val="1629050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9"/>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6"/>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7"/>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7" grpId="0" animBg="1"/>
      <p:bldP spid="8" grpId="0" animBg="1"/>
      <p:bldP spid="9" grpId="0" animBg="1"/>
      <p:bldP spid="13" grpId="0" animBg="1"/>
      <p:bldP spid="14" grpId="0" animBg="1"/>
      <p:bldP spid="15" grpId="0" animBg="1"/>
      <p:bldP spid="16" grpId="0" animBg="1"/>
      <p:bldP spid="18" grpId="0"/>
      <p:bldP spid="19" grpId="0" animBg="1"/>
      <p:bldP spid="23" grpId="0" animBg="1"/>
      <p:bldP spid="24" grpId="0"/>
      <p:bldP spid="2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9306C4-A456-184F-992D-686A15AD8D23}"/>
              </a:ext>
            </a:extLst>
          </p:cNvPr>
          <p:cNvSpPr>
            <a:spLocks noGrp="1"/>
          </p:cNvSpPr>
          <p:nvPr>
            <p:ph type="title"/>
          </p:nvPr>
        </p:nvSpPr>
        <p:spPr/>
        <p:txBody>
          <a:bodyPr/>
          <a:lstStyle/>
          <a:p>
            <a:r>
              <a:rPr lang="en-US"/>
              <a:t>Object Pathway</a:t>
            </a:r>
          </a:p>
        </p:txBody>
      </p:sp>
      <p:sp>
        <p:nvSpPr>
          <p:cNvPr id="3" name="Content Placeholder 2">
            <a:extLst>
              <a:ext uri="{FF2B5EF4-FFF2-40B4-BE49-F238E27FC236}">
                <a16:creationId xmlns:a16="http://schemas.microsoft.com/office/drawing/2014/main" id="{9FD8DD25-31DA-244F-BA1E-EC8CFEA8DAF2}"/>
              </a:ext>
            </a:extLst>
          </p:cNvPr>
          <p:cNvSpPr>
            <a:spLocks noGrp="1"/>
          </p:cNvSpPr>
          <p:nvPr>
            <p:ph idx="1"/>
          </p:nvPr>
        </p:nvSpPr>
        <p:spPr>
          <a:xfrm>
            <a:off x="457200" y="1816012"/>
            <a:ext cx="8028059" cy="647433"/>
          </a:xfrm>
        </p:spPr>
        <p:txBody>
          <a:bodyPr/>
          <a:lstStyle/>
          <a:p>
            <a:r>
              <a:rPr lang="en-US"/>
              <a:t>Generates features of objects</a:t>
            </a:r>
          </a:p>
          <a:p>
            <a:endParaRPr lang="en-US"/>
          </a:p>
        </p:txBody>
      </p:sp>
      <p:sp>
        <p:nvSpPr>
          <p:cNvPr id="4" name="Date Placeholder 3">
            <a:extLst>
              <a:ext uri="{FF2B5EF4-FFF2-40B4-BE49-F238E27FC236}">
                <a16:creationId xmlns:a16="http://schemas.microsoft.com/office/drawing/2014/main" id="{46841627-45D0-8848-8180-69BBDBF1FCB7}"/>
              </a:ext>
            </a:extLst>
          </p:cNvPr>
          <p:cNvSpPr>
            <a:spLocks noGrp="1"/>
          </p:cNvSpPr>
          <p:nvPr>
            <p:ph type="dt" sz="half" idx="10"/>
          </p:nvPr>
        </p:nvSpPr>
        <p:spPr/>
        <p:txBody>
          <a:bodyPr/>
          <a:lstStyle/>
          <a:p>
            <a:r>
              <a:rPr lang="en-US"/>
              <a:t>May 14, 2021</a:t>
            </a:r>
          </a:p>
        </p:txBody>
      </p:sp>
      <p:sp>
        <p:nvSpPr>
          <p:cNvPr id="5" name="Footer Placeholder 4">
            <a:extLst>
              <a:ext uri="{FF2B5EF4-FFF2-40B4-BE49-F238E27FC236}">
                <a16:creationId xmlns:a16="http://schemas.microsoft.com/office/drawing/2014/main" id="{A2D26518-385D-8945-8782-0AD54DF694CA}"/>
              </a:ext>
            </a:extLst>
          </p:cNvPr>
          <p:cNvSpPr>
            <a:spLocks noGrp="1"/>
          </p:cNvSpPr>
          <p:nvPr>
            <p:ph type="ftr" sz="quarter" idx="11"/>
          </p:nvPr>
        </p:nvSpPr>
        <p:spPr/>
        <p:txBody>
          <a:bodyPr/>
          <a:lstStyle/>
          <a:p>
            <a:r>
              <a:rPr lang="en-US"/>
              <a:t>Artificial Intelligence enabled Image Generation from text</a:t>
            </a:r>
          </a:p>
        </p:txBody>
      </p:sp>
      <p:sp>
        <p:nvSpPr>
          <p:cNvPr id="6" name="Slide Number Placeholder 5">
            <a:extLst>
              <a:ext uri="{FF2B5EF4-FFF2-40B4-BE49-F238E27FC236}">
                <a16:creationId xmlns:a16="http://schemas.microsoft.com/office/drawing/2014/main" id="{A728269F-0CF5-4A4C-83CF-D8B5F2CCBE64}"/>
              </a:ext>
            </a:extLst>
          </p:cNvPr>
          <p:cNvSpPr>
            <a:spLocks noGrp="1"/>
          </p:cNvSpPr>
          <p:nvPr>
            <p:ph type="sldNum" sz="quarter" idx="12"/>
          </p:nvPr>
        </p:nvSpPr>
        <p:spPr/>
        <p:txBody>
          <a:bodyPr/>
          <a:lstStyle/>
          <a:p>
            <a:fld id="{34E7E628-D8CE-DA44-BFF7-C4887CBB62DB}" type="slidenum">
              <a:rPr lang="en-US" smtClean="0"/>
              <a:t>17</a:t>
            </a:fld>
            <a:endParaRPr lang="en-US"/>
          </a:p>
        </p:txBody>
      </p:sp>
      <p:sp>
        <p:nvSpPr>
          <p:cNvPr id="7" name="Rectangle 6">
            <a:extLst>
              <a:ext uri="{FF2B5EF4-FFF2-40B4-BE49-F238E27FC236}">
                <a16:creationId xmlns:a16="http://schemas.microsoft.com/office/drawing/2014/main" id="{F8A6CD26-904B-E447-B6B3-0E62E609020B}"/>
              </a:ext>
            </a:extLst>
          </p:cNvPr>
          <p:cNvSpPr/>
          <p:nvPr/>
        </p:nvSpPr>
        <p:spPr>
          <a:xfrm>
            <a:off x="965982" y="3359460"/>
            <a:ext cx="1003495" cy="57949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t>Label(</a:t>
            </a:r>
            <a:r>
              <a:rPr lang="en-US" err="1"/>
              <a:t>i</a:t>
            </a:r>
            <a:r>
              <a:rPr lang="en-US"/>
              <a:t>)</a:t>
            </a:r>
          </a:p>
        </p:txBody>
      </p:sp>
      <p:cxnSp>
        <p:nvCxnSpPr>
          <p:cNvPr id="9" name="Straight Arrow Connector 8">
            <a:extLst>
              <a:ext uri="{FF2B5EF4-FFF2-40B4-BE49-F238E27FC236}">
                <a16:creationId xmlns:a16="http://schemas.microsoft.com/office/drawing/2014/main" id="{9C3E302C-691C-E749-B246-BF525E2658BC}"/>
              </a:ext>
            </a:extLst>
          </p:cNvPr>
          <p:cNvCxnSpPr>
            <a:cxnSpLocks/>
          </p:cNvCxnSpPr>
          <p:nvPr/>
        </p:nvCxnSpPr>
        <p:spPr>
          <a:xfrm>
            <a:off x="1969477" y="3649207"/>
            <a:ext cx="508782"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1" name="Rectangle 10">
            <a:extLst>
              <a:ext uri="{FF2B5EF4-FFF2-40B4-BE49-F238E27FC236}">
                <a16:creationId xmlns:a16="http://schemas.microsoft.com/office/drawing/2014/main" id="{91FDD236-E7D4-D948-BC08-2451A35374B4}"/>
              </a:ext>
            </a:extLst>
          </p:cNvPr>
          <p:cNvSpPr/>
          <p:nvPr/>
        </p:nvSpPr>
        <p:spPr>
          <a:xfrm>
            <a:off x="2478258" y="3009127"/>
            <a:ext cx="1376289" cy="113831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t>Object feature map (predefined resolution)</a:t>
            </a:r>
          </a:p>
        </p:txBody>
      </p:sp>
      <p:sp>
        <p:nvSpPr>
          <p:cNvPr id="12" name="TextBox 11">
            <a:extLst>
              <a:ext uri="{FF2B5EF4-FFF2-40B4-BE49-F238E27FC236}">
                <a16:creationId xmlns:a16="http://schemas.microsoft.com/office/drawing/2014/main" id="{FA005426-E663-DD41-8EB6-22FC12FC405A}"/>
              </a:ext>
            </a:extLst>
          </p:cNvPr>
          <p:cNvSpPr txBox="1"/>
          <p:nvPr/>
        </p:nvSpPr>
        <p:spPr>
          <a:xfrm>
            <a:off x="1467729" y="2694746"/>
            <a:ext cx="2594317" cy="646331"/>
          </a:xfrm>
          <a:prstGeom prst="rect">
            <a:avLst/>
          </a:prstGeom>
          <a:noFill/>
        </p:spPr>
        <p:txBody>
          <a:bodyPr wrap="square" rtlCol="0">
            <a:spAutoFit/>
          </a:bodyPr>
          <a:lstStyle/>
          <a:p>
            <a:r>
              <a:rPr lang="en-US"/>
              <a:t>Replicate using Conv layers </a:t>
            </a:r>
          </a:p>
        </p:txBody>
      </p:sp>
      <p:sp>
        <p:nvSpPr>
          <p:cNvPr id="14" name="Rectangle 13">
            <a:extLst>
              <a:ext uri="{FF2B5EF4-FFF2-40B4-BE49-F238E27FC236}">
                <a16:creationId xmlns:a16="http://schemas.microsoft.com/office/drawing/2014/main" id="{21DCBCFA-BA24-A547-8EC4-AD819DA78FC5}"/>
              </a:ext>
            </a:extLst>
          </p:cNvPr>
          <p:cNvSpPr/>
          <p:nvPr/>
        </p:nvSpPr>
        <p:spPr>
          <a:xfrm>
            <a:off x="4465459" y="3021587"/>
            <a:ext cx="1401206" cy="1141241"/>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7B6D2AF8-37AA-3D4D-84C5-4FB5E331A9FF}"/>
              </a:ext>
            </a:extLst>
          </p:cNvPr>
          <p:cNvSpPr/>
          <p:nvPr/>
        </p:nvSpPr>
        <p:spPr>
          <a:xfrm>
            <a:off x="4686885" y="3150976"/>
            <a:ext cx="356382" cy="99646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0C342BA2-23F8-CC42-AA90-D212BCD7027D}"/>
              </a:ext>
            </a:extLst>
          </p:cNvPr>
          <p:cNvSpPr txBox="1"/>
          <p:nvPr/>
        </p:nvSpPr>
        <p:spPr>
          <a:xfrm>
            <a:off x="4324644" y="2653957"/>
            <a:ext cx="1550961" cy="369332"/>
          </a:xfrm>
          <a:prstGeom prst="rect">
            <a:avLst/>
          </a:prstGeom>
          <a:noFill/>
        </p:spPr>
        <p:txBody>
          <a:bodyPr wrap="square" rtlCol="0">
            <a:spAutoFit/>
          </a:bodyPr>
          <a:lstStyle/>
          <a:p>
            <a:r>
              <a:rPr lang="en-US"/>
              <a:t>Empty canvas</a:t>
            </a:r>
          </a:p>
        </p:txBody>
      </p:sp>
      <p:sp>
        <p:nvSpPr>
          <p:cNvPr id="17" name="TextBox 16">
            <a:extLst>
              <a:ext uri="{FF2B5EF4-FFF2-40B4-BE49-F238E27FC236}">
                <a16:creationId xmlns:a16="http://schemas.microsoft.com/office/drawing/2014/main" id="{EECD8F66-85BC-934D-B284-DA6466CE7136}"/>
              </a:ext>
            </a:extLst>
          </p:cNvPr>
          <p:cNvSpPr txBox="1"/>
          <p:nvPr/>
        </p:nvSpPr>
        <p:spPr>
          <a:xfrm>
            <a:off x="2985281" y="4144991"/>
            <a:ext cx="2594317" cy="646331"/>
          </a:xfrm>
          <a:prstGeom prst="rect">
            <a:avLst/>
          </a:prstGeom>
          <a:noFill/>
        </p:spPr>
        <p:txBody>
          <a:bodyPr wrap="square" rtlCol="0">
            <a:spAutoFit/>
          </a:bodyPr>
          <a:lstStyle/>
          <a:p>
            <a:r>
              <a:rPr lang="en-US"/>
              <a:t>Apply STN to fit into the </a:t>
            </a:r>
            <a:r>
              <a:rPr lang="en-US" err="1"/>
              <a:t>bbox</a:t>
            </a:r>
            <a:r>
              <a:rPr lang="en-US"/>
              <a:t> location</a:t>
            </a:r>
          </a:p>
        </p:txBody>
      </p:sp>
      <p:cxnSp>
        <p:nvCxnSpPr>
          <p:cNvPr id="18" name="Straight Arrow Connector 17">
            <a:extLst>
              <a:ext uri="{FF2B5EF4-FFF2-40B4-BE49-F238E27FC236}">
                <a16:creationId xmlns:a16="http://schemas.microsoft.com/office/drawing/2014/main" id="{FBAE3F90-2613-6C4B-8D3B-B3D1FDE9E395}"/>
              </a:ext>
            </a:extLst>
          </p:cNvPr>
          <p:cNvCxnSpPr>
            <a:cxnSpLocks/>
          </p:cNvCxnSpPr>
          <p:nvPr/>
        </p:nvCxnSpPr>
        <p:spPr>
          <a:xfrm>
            <a:off x="3854547" y="3649207"/>
            <a:ext cx="64828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0" name="Rectangle 19">
            <a:extLst>
              <a:ext uri="{FF2B5EF4-FFF2-40B4-BE49-F238E27FC236}">
                <a16:creationId xmlns:a16="http://schemas.microsoft.com/office/drawing/2014/main" id="{BC62E944-271C-B240-8202-BA270B0DC964}"/>
              </a:ext>
            </a:extLst>
          </p:cNvPr>
          <p:cNvSpPr/>
          <p:nvPr/>
        </p:nvSpPr>
        <p:spPr>
          <a:xfrm>
            <a:off x="6548557" y="2971800"/>
            <a:ext cx="1625188" cy="1270543"/>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1"/>
                </a:solidFill>
              </a:rPr>
              <a:t>…..</a:t>
            </a:r>
          </a:p>
        </p:txBody>
      </p:sp>
      <p:sp>
        <p:nvSpPr>
          <p:cNvPr id="27" name="TextBox 26">
            <a:extLst>
              <a:ext uri="{FF2B5EF4-FFF2-40B4-BE49-F238E27FC236}">
                <a16:creationId xmlns:a16="http://schemas.microsoft.com/office/drawing/2014/main" id="{A8818419-ECE8-144C-AC67-B9E29A70883C}"/>
              </a:ext>
            </a:extLst>
          </p:cNvPr>
          <p:cNvSpPr txBox="1"/>
          <p:nvPr/>
        </p:nvSpPr>
        <p:spPr>
          <a:xfrm>
            <a:off x="569746" y="4237329"/>
            <a:ext cx="1550961" cy="646331"/>
          </a:xfrm>
          <a:prstGeom prst="rect">
            <a:avLst/>
          </a:prstGeom>
          <a:noFill/>
        </p:spPr>
        <p:txBody>
          <a:bodyPr wrap="square" rtlCol="0">
            <a:spAutoFit/>
          </a:bodyPr>
          <a:lstStyle/>
          <a:p>
            <a:r>
              <a:rPr lang="en-US"/>
              <a:t>Loop for all labels</a:t>
            </a:r>
          </a:p>
        </p:txBody>
      </p:sp>
      <p:cxnSp>
        <p:nvCxnSpPr>
          <p:cNvPr id="28" name="Straight Arrow Connector 27">
            <a:extLst>
              <a:ext uri="{FF2B5EF4-FFF2-40B4-BE49-F238E27FC236}">
                <a16:creationId xmlns:a16="http://schemas.microsoft.com/office/drawing/2014/main" id="{4B1846B7-2F6F-334C-97BB-0CE2CE51D958}"/>
              </a:ext>
            </a:extLst>
          </p:cNvPr>
          <p:cNvCxnSpPr>
            <a:cxnSpLocks/>
          </p:cNvCxnSpPr>
          <p:nvPr/>
        </p:nvCxnSpPr>
        <p:spPr>
          <a:xfrm>
            <a:off x="5875605" y="3759404"/>
            <a:ext cx="64828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9" name="Rectangle 28">
            <a:extLst>
              <a:ext uri="{FF2B5EF4-FFF2-40B4-BE49-F238E27FC236}">
                <a16:creationId xmlns:a16="http://schemas.microsoft.com/office/drawing/2014/main" id="{B06CE690-F621-EF44-BB7B-048C8829A7E0}"/>
              </a:ext>
            </a:extLst>
          </p:cNvPr>
          <p:cNvSpPr/>
          <p:nvPr/>
        </p:nvSpPr>
        <p:spPr>
          <a:xfrm>
            <a:off x="6748388" y="3127397"/>
            <a:ext cx="454562" cy="99646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err="1"/>
              <a:t>flocal</a:t>
            </a:r>
            <a:endParaRPr lang="en-US"/>
          </a:p>
        </p:txBody>
      </p:sp>
      <p:sp>
        <p:nvSpPr>
          <p:cNvPr id="31" name="Rectangle 30">
            <a:extLst>
              <a:ext uri="{FF2B5EF4-FFF2-40B4-BE49-F238E27FC236}">
                <a16:creationId xmlns:a16="http://schemas.microsoft.com/office/drawing/2014/main" id="{4FFC2E68-E581-344E-9EAA-8DB44E270A0F}"/>
              </a:ext>
            </a:extLst>
          </p:cNvPr>
          <p:cNvSpPr/>
          <p:nvPr/>
        </p:nvSpPr>
        <p:spPr>
          <a:xfrm>
            <a:off x="7675284" y="3091462"/>
            <a:ext cx="394883" cy="1006079"/>
          </a:xfrm>
          <a:prstGeom prst="rect">
            <a:avLst/>
          </a:prstGeom>
        </p:spPr>
        <p:style>
          <a:lnRef idx="1">
            <a:schemeClr val="accent1"/>
          </a:lnRef>
          <a:fillRef idx="3">
            <a:schemeClr val="accent1"/>
          </a:fillRef>
          <a:effectRef idx="2">
            <a:schemeClr val="accent1"/>
          </a:effectRef>
          <a:fontRef idx="minor">
            <a:schemeClr val="lt1"/>
          </a:fontRef>
        </p:style>
        <p:txBody>
          <a:bodyPr lIns="91440" tIns="45720" rIns="91440" bIns="45720" rtlCol="0" anchor="ctr"/>
          <a:lstStyle/>
          <a:p>
            <a:pPr algn="ctr"/>
            <a:r>
              <a:rPr lang="en-US" sz="1400" err="1">
                <a:ea typeface="+mn-lt"/>
                <a:cs typeface="+mn-lt"/>
              </a:rPr>
              <a:t>flocaln</a:t>
            </a:r>
            <a:endParaRPr lang="en-US" err="1"/>
          </a:p>
          <a:p>
            <a:pPr algn="ctr"/>
            <a:endParaRPr lang="en-US" sz="1600">
              <a:cs typeface="Times New Roman"/>
            </a:endParaRPr>
          </a:p>
        </p:txBody>
      </p:sp>
      <p:sp>
        <p:nvSpPr>
          <p:cNvPr id="32" name="TextBox 31">
            <a:extLst>
              <a:ext uri="{FF2B5EF4-FFF2-40B4-BE49-F238E27FC236}">
                <a16:creationId xmlns:a16="http://schemas.microsoft.com/office/drawing/2014/main" id="{B3610D43-82A7-8B4E-A796-2725784168C7}"/>
              </a:ext>
            </a:extLst>
          </p:cNvPr>
          <p:cNvSpPr txBox="1"/>
          <p:nvPr/>
        </p:nvSpPr>
        <p:spPr>
          <a:xfrm>
            <a:off x="6491658" y="2547505"/>
            <a:ext cx="1723874" cy="369332"/>
          </a:xfrm>
          <a:prstGeom prst="rect">
            <a:avLst/>
          </a:prstGeom>
          <a:noFill/>
        </p:spPr>
        <p:txBody>
          <a:bodyPr wrap="square" rtlCol="0">
            <a:spAutoFit/>
          </a:bodyPr>
          <a:lstStyle/>
          <a:p>
            <a:r>
              <a:rPr lang="en-US"/>
              <a:t>Objects features</a:t>
            </a:r>
          </a:p>
        </p:txBody>
      </p:sp>
      <p:sp>
        <p:nvSpPr>
          <p:cNvPr id="8" name="Arrow: Curved Down 7">
            <a:extLst>
              <a:ext uri="{FF2B5EF4-FFF2-40B4-BE49-F238E27FC236}">
                <a16:creationId xmlns:a16="http://schemas.microsoft.com/office/drawing/2014/main" id="{5BBD6D94-B955-4611-A77D-0DDD65FA6D85}"/>
              </a:ext>
            </a:extLst>
          </p:cNvPr>
          <p:cNvSpPr/>
          <p:nvPr/>
        </p:nvSpPr>
        <p:spPr>
          <a:xfrm rot="10800000">
            <a:off x="1128708" y="4732859"/>
            <a:ext cx="3781072" cy="731519"/>
          </a:xfrm>
          <a:prstGeom prst="curved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8874930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22B5DA-7D6A-4E10-BE81-5867ABD2647C}"/>
              </a:ext>
            </a:extLst>
          </p:cNvPr>
          <p:cNvSpPr>
            <a:spLocks noGrp="1"/>
          </p:cNvSpPr>
          <p:nvPr>
            <p:ph type="title"/>
          </p:nvPr>
        </p:nvSpPr>
        <p:spPr/>
        <p:txBody>
          <a:bodyPr/>
          <a:lstStyle/>
          <a:p>
            <a:r>
              <a:rPr lang="en-US">
                <a:cs typeface="Arial"/>
              </a:rPr>
              <a:t>Final Image</a:t>
            </a:r>
            <a:endParaRPr lang="en-US"/>
          </a:p>
        </p:txBody>
      </p:sp>
      <p:sp>
        <p:nvSpPr>
          <p:cNvPr id="4" name="Date Placeholder 3">
            <a:extLst>
              <a:ext uri="{FF2B5EF4-FFF2-40B4-BE49-F238E27FC236}">
                <a16:creationId xmlns:a16="http://schemas.microsoft.com/office/drawing/2014/main" id="{39500C10-C4FA-48E7-B9EA-8A87A3E2F709}"/>
              </a:ext>
            </a:extLst>
          </p:cNvPr>
          <p:cNvSpPr>
            <a:spLocks noGrp="1"/>
          </p:cNvSpPr>
          <p:nvPr>
            <p:ph type="dt" sz="half" idx="10"/>
          </p:nvPr>
        </p:nvSpPr>
        <p:spPr/>
        <p:txBody>
          <a:bodyPr/>
          <a:lstStyle/>
          <a:p>
            <a:r>
              <a:rPr lang="en-US"/>
              <a:t>May 14, 2021</a:t>
            </a:r>
          </a:p>
        </p:txBody>
      </p:sp>
      <p:sp>
        <p:nvSpPr>
          <p:cNvPr id="5" name="Footer Placeholder 4">
            <a:extLst>
              <a:ext uri="{FF2B5EF4-FFF2-40B4-BE49-F238E27FC236}">
                <a16:creationId xmlns:a16="http://schemas.microsoft.com/office/drawing/2014/main" id="{C7C24F0E-12A1-4716-85CC-8E2ACF2832C2}"/>
              </a:ext>
            </a:extLst>
          </p:cNvPr>
          <p:cNvSpPr>
            <a:spLocks noGrp="1"/>
          </p:cNvSpPr>
          <p:nvPr>
            <p:ph type="ftr" sz="quarter" idx="11"/>
          </p:nvPr>
        </p:nvSpPr>
        <p:spPr/>
        <p:txBody>
          <a:bodyPr/>
          <a:lstStyle/>
          <a:p>
            <a:r>
              <a:rPr lang="en-US"/>
              <a:t>Artificial Intelligence enabled Image Generation from text</a:t>
            </a:r>
          </a:p>
        </p:txBody>
      </p:sp>
      <p:sp>
        <p:nvSpPr>
          <p:cNvPr id="6" name="Slide Number Placeholder 5">
            <a:extLst>
              <a:ext uri="{FF2B5EF4-FFF2-40B4-BE49-F238E27FC236}">
                <a16:creationId xmlns:a16="http://schemas.microsoft.com/office/drawing/2014/main" id="{4576D292-A50F-4A55-AFDC-0D170CEC14BE}"/>
              </a:ext>
            </a:extLst>
          </p:cNvPr>
          <p:cNvSpPr>
            <a:spLocks noGrp="1"/>
          </p:cNvSpPr>
          <p:nvPr>
            <p:ph type="sldNum" sz="quarter" idx="12"/>
          </p:nvPr>
        </p:nvSpPr>
        <p:spPr/>
        <p:txBody>
          <a:bodyPr/>
          <a:lstStyle/>
          <a:p>
            <a:fld id="{34E7E628-D8CE-DA44-BFF7-C4887CBB62DB}" type="slidenum">
              <a:rPr lang="en-US" smtClean="0"/>
              <a:t>18</a:t>
            </a:fld>
            <a:endParaRPr lang="en-US"/>
          </a:p>
        </p:txBody>
      </p:sp>
      <p:sp>
        <p:nvSpPr>
          <p:cNvPr id="8" name="Rectangle 7">
            <a:extLst>
              <a:ext uri="{FF2B5EF4-FFF2-40B4-BE49-F238E27FC236}">
                <a16:creationId xmlns:a16="http://schemas.microsoft.com/office/drawing/2014/main" id="{F25EC68D-8145-48FA-94E8-2280C062C516}"/>
              </a:ext>
            </a:extLst>
          </p:cNvPr>
          <p:cNvSpPr/>
          <p:nvPr/>
        </p:nvSpPr>
        <p:spPr>
          <a:xfrm>
            <a:off x="930813" y="2625571"/>
            <a:ext cx="1519311" cy="1280160"/>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1"/>
                </a:solidFill>
              </a:rPr>
              <a:t>…..</a:t>
            </a:r>
          </a:p>
        </p:txBody>
      </p:sp>
      <p:sp>
        <p:nvSpPr>
          <p:cNvPr id="10" name="Rectangle 9">
            <a:extLst>
              <a:ext uri="{FF2B5EF4-FFF2-40B4-BE49-F238E27FC236}">
                <a16:creationId xmlns:a16="http://schemas.microsoft.com/office/drawing/2014/main" id="{3810FC70-DFC6-47C8-ABBE-9877171871CA}"/>
              </a:ext>
            </a:extLst>
          </p:cNvPr>
          <p:cNvSpPr/>
          <p:nvPr/>
        </p:nvSpPr>
        <p:spPr>
          <a:xfrm>
            <a:off x="1024766" y="2819638"/>
            <a:ext cx="454562" cy="996462"/>
          </a:xfrm>
          <a:prstGeom prst="rect">
            <a:avLst/>
          </a:prstGeom>
        </p:spPr>
        <p:style>
          <a:lnRef idx="1">
            <a:schemeClr val="accent1"/>
          </a:lnRef>
          <a:fillRef idx="3">
            <a:schemeClr val="accent1"/>
          </a:fillRef>
          <a:effectRef idx="2">
            <a:schemeClr val="accent1"/>
          </a:effectRef>
          <a:fontRef idx="minor">
            <a:schemeClr val="lt1"/>
          </a:fontRef>
        </p:style>
        <p:txBody>
          <a:bodyPr lIns="91440" tIns="45720" rIns="91440" bIns="45720" rtlCol="0" anchor="ctr"/>
          <a:lstStyle/>
          <a:p>
            <a:pPr algn="ctr"/>
            <a:r>
              <a:rPr lang="en-US" sz="1200"/>
              <a:t>flocal1</a:t>
            </a:r>
            <a:endParaRPr lang="en-US" sz="1200">
              <a:cs typeface="Times New Roman"/>
            </a:endParaRPr>
          </a:p>
        </p:txBody>
      </p:sp>
      <p:sp>
        <p:nvSpPr>
          <p:cNvPr id="12" name="Rectangle 11">
            <a:extLst>
              <a:ext uri="{FF2B5EF4-FFF2-40B4-BE49-F238E27FC236}">
                <a16:creationId xmlns:a16="http://schemas.microsoft.com/office/drawing/2014/main" id="{F99CF11C-6070-4E94-A173-0707218FA94E}"/>
              </a:ext>
            </a:extLst>
          </p:cNvPr>
          <p:cNvSpPr/>
          <p:nvPr/>
        </p:nvSpPr>
        <p:spPr>
          <a:xfrm>
            <a:off x="1861625" y="2822172"/>
            <a:ext cx="375632" cy="967610"/>
          </a:xfrm>
          <a:prstGeom prst="rect">
            <a:avLst/>
          </a:prstGeom>
        </p:spPr>
        <p:style>
          <a:lnRef idx="1">
            <a:schemeClr val="accent1"/>
          </a:lnRef>
          <a:fillRef idx="3">
            <a:schemeClr val="accent1"/>
          </a:fillRef>
          <a:effectRef idx="2">
            <a:schemeClr val="accent1"/>
          </a:effectRef>
          <a:fontRef idx="minor">
            <a:schemeClr val="lt1"/>
          </a:fontRef>
        </p:style>
        <p:txBody>
          <a:bodyPr lIns="91440" tIns="45720" rIns="91440" bIns="45720" rtlCol="0" anchor="ctr"/>
          <a:lstStyle/>
          <a:p>
            <a:pPr algn="ctr"/>
            <a:r>
              <a:rPr lang="en-US" sz="1200" err="1">
                <a:ea typeface="+mn-lt"/>
                <a:cs typeface="+mn-lt"/>
              </a:rPr>
              <a:t>flocaln</a:t>
            </a:r>
          </a:p>
          <a:p>
            <a:pPr algn="ctr"/>
            <a:endParaRPr lang="en-US">
              <a:cs typeface="Times New Roman"/>
            </a:endParaRPr>
          </a:p>
        </p:txBody>
      </p:sp>
      <p:sp>
        <p:nvSpPr>
          <p:cNvPr id="13" name="Cross 12">
            <a:extLst>
              <a:ext uri="{FF2B5EF4-FFF2-40B4-BE49-F238E27FC236}">
                <a16:creationId xmlns:a16="http://schemas.microsoft.com/office/drawing/2014/main" id="{A8B5D510-4AAA-43EB-A666-8AC1B99CCCD1}"/>
              </a:ext>
            </a:extLst>
          </p:cNvPr>
          <p:cNvSpPr/>
          <p:nvPr/>
        </p:nvSpPr>
        <p:spPr>
          <a:xfrm>
            <a:off x="2680636" y="3053179"/>
            <a:ext cx="577516" cy="529701"/>
          </a:xfrm>
          <a:prstGeom prst="plus">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8EF13DA9-6311-430A-AAAE-BD8F0491DC9F}"/>
              </a:ext>
            </a:extLst>
          </p:cNvPr>
          <p:cNvSpPr/>
          <p:nvPr/>
        </p:nvSpPr>
        <p:spPr>
          <a:xfrm>
            <a:off x="3638535" y="2705343"/>
            <a:ext cx="1478464" cy="119842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t>Global features (</a:t>
            </a:r>
            <a:r>
              <a:rPr lang="en-US" err="1"/>
              <a:t>fglobal</a:t>
            </a:r>
            <a:r>
              <a:rPr lang="en-US"/>
              <a:t>)</a:t>
            </a:r>
          </a:p>
        </p:txBody>
      </p:sp>
      <p:cxnSp>
        <p:nvCxnSpPr>
          <p:cNvPr id="17" name="Straight Arrow Connector 16">
            <a:extLst>
              <a:ext uri="{FF2B5EF4-FFF2-40B4-BE49-F238E27FC236}">
                <a16:creationId xmlns:a16="http://schemas.microsoft.com/office/drawing/2014/main" id="{868BB2AE-111D-4841-885E-2424AD7B3F11}"/>
              </a:ext>
            </a:extLst>
          </p:cNvPr>
          <p:cNvCxnSpPr/>
          <p:nvPr/>
        </p:nvCxnSpPr>
        <p:spPr>
          <a:xfrm>
            <a:off x="5125453" y="3255146"/>
            <a:ext cx="490889" cy="74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9" name="Rectangle 18">
            <a:extLst>
              <a:ext uri="{FF2B5EF4-FFF2-40B4-BE49-F238E27FC236}">
                <a16:creationId xmlns:a16="http://schemas.microsoft.com/office/drawing/2014/main" id="{5D2E105B-F8BC-4DAC-AE2A-A12D3F81BCF4}"/>
              </a:ext>
            </a:extLst>
          </p:cNvPr>
          <p:cNvSpPr/>
          <p:nvPr/>
        </p:nvSpPr>
        <p:spPr>
          <a:xfrm>
            <a:off x="5612607" y="2704228"/>
            <a:ext cx="1282334" cy="957992"/>
          </a:xfrm>
          <a:prstGeom prst="rect">
            <a:avLst/>
          </a:prstGeom>
        </p:spPr>
        <p:style>
          <a:lnRef idx="1">
            <a:schemeClr val="accent1"/>
          </a:lnRef>
          <a:fillRef idx="3">
            <a:schemeClr val="accent1"/>
          </a:fillRef>
          <a:effectRef idx="2">
            <a:schemeClr val="accent1"/>
          </a:effectRef>
          <a:fontRef idx="minor">
            <a:schemeClr val="lt1"/>
          </a:fontRef>
        </p:style>
        <p:txBody>
          <a:bodyPr lIns="91440" tIns="45720" rIns="91440" bIns="45720" rtlCol="0" anchor="ctr"/>
          <a:lstStyle/>
          <a:p>
            <a:pPr algn="ctr"/>
            <a:r>
              <a:rPr lang="en-US">
                <a:cs typeface="Times New Roman"/>
              </a:rPr>
              <a:t>Up-sampling block</a:t>
            </a:r>
            <a:endParaRPr lang="en-US"/>
          </a:p>
        </p:txBody>
      </p:sp>
      <p:sp>
        <p:nvSpPr>
          <p:cNvPr id="20" name="Rectangle 19">
            <a:extLst>
              <a:ext uri="{FF2B5EF4-FFF2-40B4-BE49-F238E27FC236}">
                <a16:creationId xmlns:a16="http://schemas.microsoft.com/office/drawing/2014/main" id="{49733198-E956-4E89-ABAA-8C1737D36C0D}"/>
              </a:ext>
            </a:extLst>
          </p:cNvPr>
          <p:cNvSpPr/>
          <p:nvPr/>
        </p:nvSpPr>
        <p:spPr>
          <a:xfrm>
            <a:off x="7196117" y="2723463"/>
            <a:ext cx="1282334" cy="957992"/>
          </a:xfrm>
          <a:prstGeom prst="rect">
            <a:avLst/>
          </a:prstGeom>
        </p:spPr>
        <p:style>
          <a:lnRef idx="1">
            <a:schemeClr val="accent1"/>
          </a:lnRef>
          <a:fillRef idx="3">
            <a:schemeClr val="accent1"/>
          </a:fillRef>
          <a:effectRef idx="2">
            <a:schemeClr val="accent1"/>
          </a:effectRef>
          <a:fontRef idx="minor">
            <a:schemeClr val="lt1"/>
          </a:fontRef>
        </p:style>
        <p:txBody>
          <a:bodyPr lIns="91440" tIns="45720" rIns="91440" bIns="45720" rtlCol="0" anchor="ctr"/>
          <a:lstStyle/>
          <a:p>
            <a:pPr algn="ctr"/>
            <a:r>
              <a:rPr lang="en-US">
                <a:cs typeface="Times New Roman"/>
              </a:rPr>
              <a:t>Tanh Activation</a:t>
            </a:r>
            <a:endParaRPr lang="en-US"/>
          </a:p>
        </p:txBody>
      </p:sp>
      <p:cxnSp>
        <p:nvCxnSpPr>
          <p:cNvPr id="21" name="Straight Arrow Connector 20">
            <a:extLst>
              <a:ext uri="{FF2B5EF4-FFF2-40B4-BE49-F238E27FC236}">
                <a16:creationId xmlns:a16="http://schemas.microsoft.com/office/drawing/2014/main" id="{A8712FF7-83EB-477E-9F64-89C4F34ED92D}"/>
              </a:ext>
            </a:extLst>
          </p:cNvPr>
          <p:cNvCxnSpPr>
            <a:cxnSpLocks/>
          </p:cNvCxnSpPr>
          <p:nvPr/>
        </p:nvCxnSpPr>
        <p:spPr>
          <a:xfrm>
            <a:off x="6883101" y="3242685"/>
            <a:ext cx="316481" cy="74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732876A4-37A3-4F0C-A24B-0BED48E91430}"/>
              </a:ext>
            </a:extLst>
          </p:cNvPr>
          <p:cNvCxnSpPr>
            <a:cxnSpLocks/>
          </p:cNvCxnSpPr>
          <p:nvPr/>
        </p:nvCxnSpPr>
        <p:spPr>
          <a:xfrm>
            <a:off x="7705341" y="3678799"/>
            <a:ext cx="5037" cy="46177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3" name="Rectangle 22">
            <a:extLst>
              <a:ext uri="{FF2B5EF4-FFF2-40B4-BE49-F238E27FC236}">
                <a16:creationId xmlns:a16="http://schemas.microsoft.com/office/drawing/2014/main" id="{5B7873D1-B139-463D-85D8-8B41989D044B}"/>
              </a:ext>
            </a:extLst>
          </p:cNvPr>
          <p:cNvSpPr/>
          <p:nvPr/>
        </p:nvSpPr>
        <p:spPr>
          <a:xfrm>
            <a:off x="7197654" y="4143946"/>
            <a:ext cx="1282334" cy="957992"/>
          </a:xfrm>
          <a:prstGeom prst="rect">
            <a:avLst/>
          </a:prstGeom>
        </p:spPr>
        <p:style>
          <a:lnRef idx="1">
            <a:schemeClr val="accent1"/>
          </a:lnRef>
          <a:fillRef idx="3">
            <a:schemeClr val="accent1"/>
          </a:fillRef>
          <a:effectRef idx="2">
            <a:schemeClr val="accent1"/>
          </a:effectRef>
          <a:fontRef idx="minor">
            <a:schemeClr val="lt1"/>
          </a:fontRef>
        </p:style>
        <p:txBody>
          <a:bodyPr lIns="91440" tIns="45720" rIns="91440" bIns="45720" rtlCol="0" anchor="ctr"/>
          <a:lstStyle/>
          <a:p>
            <a:pPr algn="ctr"/>
            <a:r>
              <a:rPr lang="en-US">
                <a:cs typeface="Times New Roman"/>
              </a:rPr>
              <a:t>Final Image</a:t>
            </a:r>
            <a:endParaRPr lang="en-US"/>
          </a:p>
        </p:txBody>
      </p:sp>
    </p:spTree>
    <p:extLst>
      <p:ext uri="{BB962C8B-B14F-4D97-AF65-F5344CB8AC3E}">
        <p14:creationId xmlns:p14="http://schemas.microsoft.com/office/powerpoint/2010/main" val="17362361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A4DDDA-CCD8-CE42-96E4-55FC8581803D}"/>
              </a:ext>
            </a:extLst>
          </p:cNvPr>
          <p:cNvSpPr>
            <a:spLocks noGrp="1"/>
          </p:cNvSpPr>
          <p:nvPr>
            <p:ph type="title"/>
          </p:nvPr>
        </p:nvSpPr>
        <p:spPr/>
        <p:txBody>
          <a:bodyPr/>
          <a:lstStyle/>
          <a:p>
            <a:r>
              <a:rPr lang="en-US"/>
              <a:t>Discriminator</a:t>
            </a:r>
          </a:p>
        </p:txBody>
      </p:sp>
      <p:sp>
        <p:nvSpPr>
          <p:cNvPr id="3" name="Content Placeholder 2">
            <a:extLst>
              <a:ext uri="{FF2B5EF4-FFF2-40B4-BE49-F238E27FC236}">
                <a16:creationId xmlns:a16="http://schemas.microsoft.com/office/drawing/2014/main" id="{9F4B58A0-1A27-8B40-B9EC-940510F17420}"/>
              </a:ext>
            </a:extLst>
          </p:cNvPr>
          <p:cNvSpPr>
            <a:spLocks noGrp="1"/>
          </p:cNvSpPr>
          <p:nvPr>
            <p:ph idx="1"/>
          </p:nvPr>
        </p:nvSpPr>
        <p:spPr>
          <a:xfrm>
            <a:off x="309489" y="1492456"/>
            <a:ext cx="8883748" cy="3839200"/>
          </a:xfrm>
        </p:spPr>
        <p:txBody>
          <a:bodyPr vert="horz" lIns="91440" tIns="45720" rIns="91440" bIns="45720" rtlCol="0" anchor="t">
            <a:noAutofit/>
          </a:bodyPr>
          <a:lstStyle/>
          <a:p>
            <a:pPr fontAlgn="base"/>
            <a:r>
              <a:rPr lang="en-US" sz="1600" b="1"/>
              <a:t>Input: </a:t>
            </a:r>
            <a:r>
              <a:rPr lang="en-US" sz="1600"/>
              <a:t>​</a:t>
            </a:r>
          </a:p>
          <a:p>
            <a:pPr lvl="1" fontAlgn="base"/>
            <a:r>
              <a:rPr lang="en-US" sz="1600"/>
              <a:t>Original/Generated image.​</a:t>
            </a:r>
            <a:endParaRPr lang="en-US" sz="1600">
              <a:cs typeface="Times New Roman"/>
            </a:endParaRPr>
          </a:p>
          <a:p>
            <a:pPr lvl="1" fontAlgn="base"/>
            <a:r>
              <a:rPr lang="en-US" sz="1600"/>
              <a:t>location and size of bounding box.​</a:t>
            </a:r>
            <a:endParaRPr lang="en-US" sz="1600">
              <a:cs typeface="Times New Roman"/>
            </a:endParaRPr>
          </a:p>
          <a:p>
            <a:pPr lvl="1" fontAlgn="base"/>
            <a:r>
              <a:rPr lang="en-US" sz="1600"/>
              <a:t>labels of bounding box.​</a:t>
            </a:r>
            <a:endParaRPr lang="en-US" sz="1600">
              <a:cs typeface="Times New Roman"/>
            </a:endParaRPr>
          </a:p>
          <a:p>
            <a:pPr fontAlgn="base"/>
            <a:r>
              <a:rPr lang="en-US" sz="1600" b="1"/>
              <a:t>Global Pathway: </a:t>
            </a:r>
            <a:r>
              <a:rPr lang="en-US" sz="1600"/>
              <a:t>​</a:t>
            </a:r>
            <a:endParaRPr lang="en-US" sz="1600">
              <a:cs typeface="Times New Roman"/>
            </a:endParaRPr>
          </a:p>
          <a:p>
            <a:pPr lvl="1" fontAlgn="base"/>
            <a:r>
              <a:rPr lang="en-US" sz="1600"/>
              <a:t>Takes in the image as input and generates global features.​</a:t>
            </a:r>
            <a:endParaRPr lang="en-US" sz="1600">
              <a:cs typeface="Times New Roman"/>
            </a:endParaRPr>
          </a:p>
          <a:p>
            <a:pPr fontAlgn="base"/>
            <a:r>
              <a:rPr lang="en-US" sz="1600" b="1"/>
              <a:t>Object Pathway:</a:t>
            </a:r>
            <a:r>
              <a:rPr lang="en-US" sz="1600"/>
              <a:t>​</a:t>
            </a:r>
            <a:endParaRPr lang="en-US" sz="1600">
              <a:cs typeface="Times New Roman"/>
            </a:endParaRPr>
          </a:p>
          <a:p>
            <a:pPr lvl="1" fontAlgn="base"/>
            <a:r>
              <a:rPr lang="en-US" sz="1600"/>
              <a:t>Takes in the image as input and extracts the objects.​</a:t>
            </a:r>
            <a:endParaRPr lang="en-US" sz="1600">
              <a:cs typeface="Times New Roman"/>
            </a:endParaRPr>
          </a:p>
          <a:p>
            <a:pPr lvl="1" fontAlgn="base"/>
            <a:r>
              <a:rPr lang="en-US" sz="1600"/>
              <a:t>Concatenates extracted features of objects with bounding box labels.​</a:t>
            </a:r>
            <a:endParaRPr lang="en-US" sz="1600">
              <a:cs typeface="Times New Roman"/>
            </a:endParaRPr>
          </a:p>
          <a:p>
            <a:pPr lvl="1" fontAlgn="base"/>
            <a:r>
              <a:rPr lang="en-US" sz="1600"/>
              <a:t>Replicates the object in the bounding box.​ </a:t>
            </a:r>
            <a:endParaRPr lang="en-US" sz="1600">
              <a:cs typeface="Times New Roman"/>
            </a:endParaRPr>
          </a:p>
          <a:p>
            <a:pPr lvl="1" fontAlgn="base"/>
            <a:r>
              <a:rPr lang="en-US" sz="1600"/>
              <a:t>​</a:t>
            </a:r>
            <a:r>
              <a:rPr lang="en-US" sz="1600" b="1"/>
              <a:t>Implemented Spectral Normalization.</a:t>
            </a:r>
            <a:endParaRPr lang="en-US" sz="1600"/>
          </a:p>
          <a:p>
            <a:pPr fontAlgn="base"/>
            <a:r>
              <a:rPr lang="en-US" sz="1600" b="1"/>
              <a:t>Output: </a:t>
            </a:r>
            <a:r>
              <a:rPr lang="en-US" sz="1600"/>
              <a:t>Concatenates outputs of Global and Object Pathways and Classifies image as either real or artificial.​</a:t>
            </a:r>
            <a:endParaRPr lang="en-US" sz="1600">
              <a:cs typeface="Times New Roman"/>
            </a:endParaRPr>
          </a:p>
        </p:txBody>
      </p:sp>
      <p:sp>
        <p:nvSpPr>
          <p:cNvPr id="4" name="Date Placeholder 3">
            <a:extLst>
              <a:ext uri="{FF2B5EF4-FFF2-40B4-BE49-F238E27FC236}">
                <a16:creationId xmlns:a16="http://schemas.microsoft.com/office/drawing/2014/main" id="{1E203C45-C965-414E-9B6A-0255319FFE06}"/>
              </a:ext>
            </a:extLst>
          </p:cNvPr>
          <p:cNvSpPr>
            <a:spLocks noGrp="1"/>
          </p:cNvSpPr>
          <p:nvPr>
            <p:ph type="dt" sz="half" idx="10"/>
          </p:nvPr>
        </p:nvSpPr>
        <p:spPr/>
        <p:txBody>
          <a:bodyPr/>
          <a:lstStyle/>
          <a:p>
            <a:r>
              <a:rPr lang="en-US"/>
              <a:t>May 14, 2021</a:t>
            </a:r>
          </a:p>
        </p:txBody>
      </p:sp>
      <p:sp>
        <p:nvSpPr>
          <p:cNvPr id="5" name="Footer Placeholder 4">
            <a:extLst>
              <a:ext uri="{FF2B5EF4-FFF2-40B4-BE49-F238E27FC236}">
                <a16:creationId xmlns:a16="http://schemas.microsoft.com/office/drawing/2014/main" id="{44231D04-2B1E-EE41-9056-26B7BBD3D2F1}"/>
              </a:ext>
            </a:extLst>
          </p:cNvPr>
          <p:cNvSpPr>
            <a:spLocks noGrp="1"/>
          </p:cNvSpPr>
          <p:nvPr>
            <p:ph type="ftr" sz="quarter" idx="11"/>
          </p:nvPr>
        </p:nvSpPr>
        <p:spPr/>
        <p:txBody>
          <a:bodyPr/>
          <a:lstStyle/>
          <a:p>
            <a:r>
              <a:rPr lang="en-US"/>
              <a:t>Artificial Intelligence enabled Image Generation from text</a:t>
            </a:r>
          </a:p>
        </p:txBody>
      </p:sp>
      <p:sp>
        <p:nvSpPr>
          <p:cNvPr id="6" name="Slide Number Placeholder 5">
            <a:extLst>
              <a:ext uri="{FF2B5EF4-FFF2-40B4-BE49-F238E27FC236}">
                <a16:creationId xmlns:a16="http://schemas.microsoft.com/office/drawing/2014/main" id="{93EA9F06-5796-A749-8A2F-ABCE8EEFC7D4}"/>
              </a:ext>
            </a:extLst>
          </p:cNvPr>
          <p:cNvSpPr>
            <a:spLocks noGrp="1"/>
          </p:cNvSpPr>
          <p:nvPr>
            <p:ph type="sldNum" sz="quarter" idx="12"/>
          </p:nvPr>
        </p:nvSpPr>
        <p:spPr/>
        <p:txBody>
          <a:bodyPr/>
          <a:lstStyle/>
          <a:p>
            <a:fld id="{34E7E628-D8CE-DA44-BFF7-C4887CBB62DB}" type="slidenum">
              <a:rPr lang="en-US" smtClean="0"/>
              <a:t>19</a:t>
            </a:fld>
            <a:endParaRPr lang="en-US"/>
          </a:p>
        </p:txBody>
      </p:sp>
    </p:spTree>
    <p:extLst>
      <p:ext uri="{BB962C8B-B14F-4D97-AF65-F5344CB8AC3E}">
        <p14:creationId xmlns:p14="http://schemas.microsoft.com/office/powerpoint/2010/main" val="34544663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723A5F2-2CA5-774C-8825-A8C92F20C7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23980" y="3364483"/>
            <a:ext cx="2181535" cy="1457374"/>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22B17914-1542-9B43-911E-AB80EF68A671}"/>
              </a:ext>
            </a:extLst>
          </p:cNvPr>
          <p:cNvSpPr txBox="1"/>
          <p:nvPr/>
        </p:nvSpPr>
        <p:spPr>
          <a:xfrm>
            <a:off x="1194582" y="3685736"/>
            <a:ext cx="1815904" cy="923330"/>
          </a:xfrm>
          <a:prstGeom prst="rect">
            <a:avLst/>
          </a:prstGeom>
          <a:noFill/>
        </p:spPr>
        <p:txBody>
          <a:bodyPr wrap="square" rtlCol="0">
            <a:spAutoFit/>
          </a:bodyPr>
          <a:lstStyle/>
          <a:p>
            <a:r>
              <a:rPr lang="en-US"/>
              <a:t>“A child is playing with a ball on a lawn”</a:t>
            </a:r>
          </a:p>
        </p:txBody>
      </p:sp>
      <p:sp>
        <p:nvSpPr>
          <p:cNvPr id="3" name="Content Placeholder 2"/>
          <p:cNvSpPr>
            <a:spLocks noGrp="1"/>
          </p:cNvSpPr>
          <p:nvPr>
            <p:ph idx="1"/>
          </p:nvPr>
        </p:nvSpPr>
        <p:spPr>
          <a:xfrm>
            <a:off x="457200" y="1816012"/>
            <a:ext cx="8229600" cy="1457375"/>
          </a:xfrm>
        </p:spPr>
        <p:txBody>
          <a:bodyPr vert="horz" lIns="91440" tIns="45720" rIns="91440" bIns="45720" rtlCol="0" anchor="t">
            <a:normAutofit/>
          </a:bodyPr>
          <a:lstStyle/>
          <a:p>
            <a:pPr marL="514350" indent="-514350">
              <a:buFont typeface="+mj-lt"/>
              <a:buAutoNum type="arabicPeriod"/>
            </a:pPr>
            <a:r>
              <a:rPr lang="en-US" sz="2400">
                <a:cs typeface="Times New Roman"/>
              </a:rPr>
              <a:t>To generate image given text description</a:t>
            </a:r>
            <a:endParaRPr lang="en-US"/>
          </a:p>
          <a:p>
            <a:pPr marL="514350" indent="-514350">
              <a:buFont typeface="+mj-lt"/>
              <a:buAutoNum type="arabicPeriod"/>
            </a:pPr>
            <a:r>
              <a:rPr lang="en-US" sz="2400">
                <a:cs typeface="Times New Roman"/>
              </a:rPr>
              <a:t>Caption text can consist of multiple objects (Usually &lt;= 5)</a:t>
            </a:r>
          </a:p>
          <a:p>
            <a:pPr marL="514350" indent="-514350">
              <a:buAutoNum type="arabicPeriod"/>
            </a:pPr>
            <a:endParaRPr lang="en-US" sz="2400">
              <a:cs typeface="Times New Roman"/>
            </a:endParaRPr>
          </a:p>
        </p:txBody>
      </p:sp>
      <p:sp>
        <p:nvSpPr>
          <p:cNvPr id="2" name="Title 1"/>
          <p:cNvSpPr>
            <a:spLocks noGrp="1"/>
          </p:cNvSpPr>
          <p:nvPr>
            <p:ph type="title"/>
          </p:nvPr>
        </p:nvSpPr>
        <p:spPr/>
        <p:txBody>
          <a:bodyPr/>
          <a:lstStyle/>
          <a:p>
            <a:pPr algn="l"/>
            <a:r>
              <a:rPr lang="en-US">
                <a:cs typeface="Times New Roman" panose="02020603050405020304" pitchFamily="18" charset="0"/>
              </a:rPr>
              <a:t>Problem</a:t>
            </a:r>
          </a:p>
        </p:txBody>
      </p:sp>
      <p:sp>
        <p:nvSpPr>
          <p:cNvPr id="4" name="Date Placeholder 3"/>
          <p:cNvSpPr>
            <a:spLocks noGrp="1"/>
          </p:cNvSpPr>
          <p:nvPr>
            <p:ph type="dt" sz="half" idx="10"/>
          </p:nvPr>
        </p:nvSpPr>
        <p:spPr/>
        <p:txBody>
          <a:bodyPr/>
          <a:lstStyle/>
          <a:p>
            <a:r>
              <a:rPr lang="en-US"/>
              <a:t>May 14, 2021</a:t>
            </a:r>
          </a:p>
        </p:txBody>
      </p:sp>
      <p:sp>
        <p:nvSpPr>
          <p:cNvPr id="5" name="Footer Placeholder 4"/>
          <p:cNvSpPr>
            <a:spLocks noGrp="1"/>
          </p:cNvSpPr>
          <p:nvPr>
            <p:ph type="ftr" sz="quarter" idx="11"/>
          </p:nvPr>
        </p:nvSpPr>
        <p:spPr>
          <a:xfrm>
            <a:off x="2756095" y="5508837"/>
            <a:ext cx="3797105" cy="306906"/>
          </a:xfrm>
        </p:spPr>
        <p:txBody>
          <a:bodyPr/>
          <a:lstStyle/>
          <a:p>
            <a:r>
              <a:rPr lang="en-US"/>
              <a:t>Artificial Intelligence enabled Image Generation from text</a:t>
            </a:r>
          </a:p>
        </p:txBody>
      </p:sp>
      <p:sp>
        <p:nvSpPr>
          <p:cNvPr id="6" name="Slide Number Placeholder 5"/>
          <p:cNvSpPr>
            <a:spLocks noGrp="1"/>
          </p:cNvSpPr>
          <p:nvPr>
            <p:ph type="sldNum" sz="quarter" idx="12"/>
          </p:nvPr>
        </p:nvSpPr>
        <p:spPr/>
        <p:txBody>
          <a:bodyPr/>
          <a:lstStyle/>
          <a:p>
            <a:fld id="{34E7E628-D8CE-DA44-BFF7-C4887CBB62DB}" type="slidenum">
              <a:rPr lang="en-US" smtClean="0"/>
              <a:t>2</a:t>
            </a:fld>
            <a:endParaRPr lang="en-US"/>
          </a:p>
        </p:txBody>
      </p:sp>
      <p:pic>
        <p:nvPicPr>
          <p:cNvPr id="1030" name="Picture 6">
            <a:extLst>
              <a:ext uri="{FF2B5EF4-FFF2-40B4-BE49-F238E27FC236}">
                <a16:creationId xmlns:a16="http://schemas.microsoft.com/office/drawing/2014/main" id="{C367EBB5-5A47-5949-9B0B-4A55BBCB62D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41273" y="3455579"/>
            <a:ext cx="2181535" cy="1457374"/>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Arrow Connector 8">
            <a:extLst>
              <a:ext uri="{FF2B5EF4-FFF2-40B4-BE49-F238E27FC236}">
                <a16:creationId xmlns:a16="http://schemas.microsoft.com/office/drawing/2014/main" id="{ADF8A0AB-1C58-DB48-A6AF-851742302FEC}"/>
              </a:ext>
            </a:extLst>
          </p:cNvPr>
          <p:cNvCxnSpPr/>
          <p:nvPr/>
        </p:nvCxnSpPr>
        <p:spPr>
          <a:xfrm>
            <a:off x="3108960" y="4093170"/>
            <a:ext cx="129422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7269873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2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3" grpId="0" uiExpand="1"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4295A6-060A-E04D-995F-32392752DF78}"/>
              </a:ext>
            </a:extLst>
          </p:cNvPr>
          <p:cNvSpPr>
            <a:spLocks noGrp="1"/>
          </p:cNvSpPr>
          <p:nvPr>
            <p:ph type="title"/>
          </p:nvPr>
        </p:nvSpPr>
        <p:spPr/>
        <p:txBody>
          <a:bodyPr>
            <a:normAutofit fontScale="90000"/>
          </a:bodyPr>
          <a:lstStyle/>
          <a:p>
            <a:r>
              <a:rPr lang="en-US"/>
              <a:t>High Level architecture of OP-GAN </a:t>
            </a:r>
          </a:p>
        </p:txBody>
      </p:sp>
      <p:sp>
        <p:nvSpPr>
          <p:cNvPr id="3" name="Content Placeholder 2">
            <a:extLst>
              <a:ext uri="{FF2B5EF4-FFF2-40B4-BE49-F238E27FC236}">
                <a16:creationId xmlns:a16="http://schemas.microsoft.com/office/drawing/2014/main" id="{A660EA54-AB28-444F-833B-7E0C18346697}"/>
              </a:ext>
            </a:extLst>
          </p:cNvPr>
          <p:cNvSpPr>
            <a:spLocks noGrp="1"/>
          </p:cNvSpPr>
          <p:nvPr>
            <p:ph idx="1"/>
          </p:nvPr>
        </p:nvSpPr>
        <p:spPr>
          <a:xfrm>
            <a:off x="330590" y="1806739"/>
            <a:ext cx="8229600" cy="3619233"/>
          </a:xfrm>
        </p:spPr>
        <p:txBody>
          <a:bodyPr/>
          <a:lstStyle/>
          <a:p>
            <a:pPr marL="0" indent="0">
              <a:buNone/>
            </a:pPr>
            <a:r>
              <a:rPr lang="en-US"/>
              <a:t> </a:t>
            </a:r>
          </a:p>
        </p:txBody>
      </p:sp>
      <p:sp>
        <p:nvSpPr>
          <p:cNvPr id="4" name="Date Placeholder 3">
            <a:extLst>
              <a:ext uri="{FF2B5EF4-FFF2-40B4-BE49-F238E27FC236}">
                <a16:creationId xmlns:a16="http://schemas.microsoft.com/office/drawing/2014/main" id="{A2162565-0C4A-5743-BDF4-851B6EB28027}"/>
              </a:ext>
            </a:extLst>
          </p:cNvPr>
          <p:cNvSpPr>
            <a:spLocks noGrp="1"/>
          </p:cNvSpPr>
          <p:nvPr>
            <p:ph type="dt" sz="half" idx="10"/>
          </p:nvPr>
        </p:nvSpPr>
        <p:spPr/>
        <p:txBody>
          <a:bodyPr/>
          <a:lstStyle/>
          <a:p>
            <a:r>
              <a:rPr lang="en-US"/>
              <a:t>May 14, 2021</a:t>
            </a:r>
          </a:p>
        </p:txBody>
      </p:sp>
      <p:sp>
        <p:nvSpPr>
          <p:cNvPr id="5" name="Footer Placeholder 4">
            <a:extLst>
              <a:ext uri="{FF2B5EF4-FFF2-40B4-BE49-F238E27FC236}">
                <a16:creationId xmlns:a16="http://schemas.microsoft.com/office/drawing/2014/main" id="{C61EAF9C-B1C1-9A44-9CF5-0E2B26E278FF}"/>
              </a:ext>
            </a:extLst>
          </p:cNvPr>
          <p:cNvSpPr>
            <a:spLocks noGrp="1"/>
          </p:cNvSpPr>
          <p:nvPr>
            <p:ph type="ftr" sz="quarter" idx="11"/>
          </p:nvPr>
        </p:nvSpPr>
        <p:spPr/>
        <p:txBody>
          <a:bodyPr/>
          <a:lstStyle/>
          <a:p>
            <a:r>
              <a:rPr lang="en-US"/>
              <a:t>Artificial Intelligence enabled Image Generation from text</a:t>
            </a:r>
          </a:p>
        </p:txBody>
      </p:sp>
      <p:sp>
        <p:nvSpPr>
          <p:cNvPr id="6" name="Slide Number Placeholder 5">
            <a:extLst>
              <a:ext uri="{FF2B5EF4-FFF2-40B4-BE49-F238E27FC236}">
                <a16:creationId xmlns:a16="http://schemas.microsoft.com/office/drawing/2014/main" id="{4227AA94-344B-8A46-8C82-8DE74152BEFA}"/>
              </a:ext>
            </a:extLst>
          </p:cNvPr>
          <p:cNvSpPr>
            <a:spLocks noGrp="1"/>
          </p:cNvSpPr>
          <p:nvPr>
            <p:ph type="sldNum" sz="quarter" idx="12"/>
          </p:nvPr>
        </p:nvSpPr>
        <p:spPr/>
        <p:txBody>
          <a:bodyPr/>
          <a:lstStyle/>
          <a:p>
            <a:fld id="{34E7E628-D8CE-DA44-BFF7-C4887CBB62DB}" type="slidenum">
              <a:rPr lang="en-US" smtClean="0"/>
              <a:t>20</a:t>
            </a:fld>
            <a:endParaRPr lang="en-US"/>
          </a:p>
        </p:txBody>
      </p:sp>
      <p:pic>
        <p:nvPicPr>
          <p:cNvPr id="6146" name="Picture 2">
            <a:extLst>
              <a:ext uri="{FF2B5EF4-FFF2-40B4-BE49-F238E27FC236}">
                <a16:creationId xmlns:a16="http://schemas.microsoft.com/office/drawing/2014/main" id="{57979A8E-B4BE-FA4E-9ADB-0A59293464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35757" y="3200582"/>
            <a:ext cx="1066800" cy="736600"/>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a:extLst>
              <a:ext uri="{FF2B5EF4-FFF2-40B4-BE49-F238E27FC236}">
                <a16:creationId xmlns:a16="http://schemas.microsoft.com/office/drawing/2014/main" id="{F7554723-54DC-2748-9104-87E24AEB0C6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86852" y="3030918"/>
            <a:ext cx="1621920" cy="1056940"/>
          </a:xfrm>
          <a:prstGeom prst="rect">
            <a:avLst/>
          </a:prstGeom>
          <a:noFill/>
          <a:extLst>
            <a:ext uri="{909E8E84-426E-40DD-AFC4-6F175D3DCCD1}">
              <a14:hiddenFill xmlns:a14="http://schemas.microsoft.com/office/drawing/2010/main">
                <a:solidFill>
                  <a:srgbClr val="FFFFFF"/>
                </a:solidFill>
              </a14:hiddenFill>
            </a:ext>
          </a:extLst>
        </p:spPr>
      </p:pic>
      <p:pic>
        <p:nvPicPr>
          <p:cNvPr id="6154" name="Picture 10">
            <a:extLst>
              <a:ext uri="{FF2B5EF4-FFF2-40B4-BE49-F238E27FC236}">
                <a16:creationId xmlns:a16="http://schemas.microsoft.com/office/drawing/2014/main" id="{47BF1031-2BBF-C04C-934A-624365C98C9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74374" y="2881071"/>
            <a:ext cx="2038852" cy="1340461"/>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BF035E0C-BBE7-8B40-B45A-6FF3591A2DA5}"/>
              </a:ext>
            </a:extLst>
          </p:cNvPr>
          <p:cNvSpPr/>
          <p:nvPr/>
        </p:nvSpPr>
        <p:spPr>
          <a:xfrm>
            <a:off x="134359" y="3276984"/>
            <a:ext cx="1003495" cy="579494"/>
          </a:xfrm>
          <a:prstGeom prst="rect">
            <a:avLst/>
          </a:prstGeom>
        </p:spPr>
        <p:style>
          <a:lnRef idx="1">
            <a:schemeClr val="accent1"/>
          </a:lnRef>
          <a:fillRef idx="3">
            <a:schemeClr val="accent1"/>
          </a:fillRef>
          <a:effectRef idx="2">
            <a:schemeClr val="accent1"/>
          </a:effectRef>
          <a:fontRef idx="minor">
            <a:schemeClr val="lt1"/>
          </a:fontRef>
        </p:style>
        <p:txBody>
          <a:bodyPr lIns="91440" tIns="45720" rIns="91440" bIns="45720" rtlCol="0" anchor="ctr"/>
          <a:lstStyle/>
          <a:p>
            <a:pPr algn="ctr"/>
            <a:r>
              <a:rPr lang="en-US" sz="1500"/>
              <a:t>G1 (64x64)</a:t>
            </a:r>
            <a:endParaRPr lang="en-US" sz="1500">
              <a:cs typeface="Times New Roman"/>
            </a:endParaRPr>
          </a:p>
        </p:txBody>
      </p:sp>
      <p:sp>
        <p:nvSpPr>
          <p:cNvPr id="16" name="Rectangle 15">
            <a:extLst>
              <a:ext uri="{FF2B5EF4-FFF2-40B4-BE49-F238E27FC236}">
                <a16:creationId xmlns:a16="http://schemas.microsoft.com/office/drawing/2014/main" id="{3B4559CA-52C8-194D-A449-BC21E4599CEC}"/>
              </a:ext>
            </a:extLst>
          </p:cNvPr>
          <p:cNvSpPr/>
          <p:nvPr/>
        </p:nvSpPr>
        <p:spPr>
          <a:xfrm>
            <a:off x="2678712" y="3273029"/>
            <a:ext cx="1008244" cy="575451"/>
          </a:xfrm>
          <a:prstGeom prst="rect">
            <a:avLst/>
          </a:prstGeom>
        </p:spPr>
        <p:style>
          <a:lnRef idx="1">
            <a:schemeClr val="accent1"/>
          </a:lnRef>
          <a:fillRef idx="3">
            <a:schemeClr val="accent1"/>
          </a:fillRef>
          <a:effectRef idx="2">
            <a:schemeClr val="accent1"/>
          </a:effectRef>
          <a:fontRef idx="minor">
            <a:schemeClr val="lt1"/>
          </a:fontRef>
        </p:style>
        <p:txBody>
          <a:bodyPr lIns="91440" tIns="45720" rIns="91440" bIns="45720" rtlCol="0" anchor="ctr"/>
          <a:lstStyle/>
          <a:p>
            <a:pPr algn="ctr"/>
            <a:r>
              <a:rPr lang="en-US" sz="1500"/>
              <a:t>G2 (128x128)</a:t>
            </a:r>
            <a:endParaRPr lang="en-US" sz="1500">
              <a:cs typeface="Times New Roman"/>
            </a:endParaRPr>
          </a:p>
        </p:txBody>
      </p:sp>
      <p:sp>
        <p:nvSpPr>
          <p:cNvPr id="17" name="Rectangle 16">
            <a:extLst>
              <a:ext uri="{FF2B5EF4-FFF2-40B4-BE49-F238E27FC236}">
                <a16:creationId xmlns:a16="http://schemas.microsoft.com/office/drawing/2014/main" id="{33464E70-0E53-9849-91BC-10A9EC506B78}"/>
              </a:ext>
            </a:extLst>
          </p:cNvPr>
          <p:cNvSpPr/>
          <p:nvPr/>
        </p:nvSpPr>
        <p:spPr>
          <a:xfrm>
            <a:off x="5661191" y="3209818"/>
            <a:ext cx="993998" cy="765343"/>
          </a:xfrm>
          <a:prstGeom prst="rect">
            <a:avLst/>
          </a:prstGeom>
        </p:spPr>
        <p:style>
          <a:lnRef idx="1">
            <a:schemeClr val="accent1"/>
          </a:lnRef>
          <a:fillRef idx="3">
            <a:schemeClr val="accent1"/>
          </a:fillRef>
          <a:effectRef idx="2">
            <a:schemeClr val="accent1"/>
          </a:effectRef>
          <a:fontRef idx="minor">
            <a:schemeClr val="lt1"/>
          </a:fontRef>
        </p:style>
        <p:txBody>
          <a:bodyPr lIns="91440" tIns="45720" rIns="91440" bIns="45720" rtlCol="0" anchor="ctr"/>
          <a:lstStyle/>
          <a:p>
            <a:pPr algn="ctr"/>
            <a:r>
              <a:rPr lang="en-US" sz="1500"/>
              <a:t>G3 (256x256)</a:t>
            </a:r>
            <a:endParaRPr lang="en-US" sz="1500">
              <a:cs typeface="Times New Roman"/>
            </a:endParaRPr>
          </a:p>
        </p:txBody>
      </p:sp>
      <p:cxnSp>
        <p:nvCxnSpPr>
          <p:cNvPr id="11" name="Straight Arrow Connector 10">
            <a:extLst>
              <a:ext uri="{FF2B5EF4-FFF2-40B4-BE49-F238E27FC236}">
                <a16:creationId xmlns:a16="http://schemas.microsoft.com/office/drawing/2014/main" id="{00D5BF11-E1DB-1B42-846B-EA182F05D524}"/>
              </a:ext>
            </a:extLst>
          </p:cNvPr>
          <p:cNvCxnSpPr>
            <a:stCxn id="15" idx="3"/>
          </p:cNvCxnSpPr>
          <p:nvPr/>
        </p:nvCxnSpPr>
        <p:spPr>
          <a:xfrm>
            <a:off x="1137854" y="3566731"/>
            <a:ext cx="302651"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0" name="Straight Arrow Connector 19">
            <a:extLst>
              <a:ext uri="{FF2B5EF4-FFF2-40B4-BE49-F238E27FC236}">
                <a16:creationId xmlns:a16="http://schemas.microsoft.com/office/drawing/2014/main" id="{98FF3BC0-EB84-8B43-A872-F7FC5D14E243}"/>
              </a:ext>
            </a:extLst>
          </p:cNvPr>
          <p:cNvCxnSpPr>
            <a:cxnSpLocks/>
          </p:cNvCxnSpPr>
          <p:nvPr/>
        </p:nvCxnSpPr>
        <p:spPr>
          <a:xfrm>
            <a:off x="2502557" y="3573386"/>
            <a:ext cx="17799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C32F0866-C114-6549-A781-9B9E29E478BC}"/>
              </a:ext>
            </a:extLst>
          </p:cNvPr>
          <p:cNvCxnSpPr>
            <a:cxnSpLocks/>
          </p:cNvCxnSpPr>
          <p:nvPr/>
        </p:nvCxnSpPr>
        <p:spPr>
          <a:xfrm>
            <a:off x="3692796" y="3566494"/>
            <a:ext cx="194055" cy="214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a:extLst>
              <a:ext uri="{FF2B5EF4-FFF2-40B4-BE49-F238E27FC236}">
                <a16:creationId xmlns:a16="http://schemas.microsoft.com/office/drawing/2014/main" id="{F0CCCD56-66D6-4A44-9CDB-EA87372A3160}"/>
              </a:ext>
            </a:extLst>
          </p:cNvPr>
          <p:cNvCxnSpPr>
            <a:cxnSpLocks/>
          </p:cNvCxnSpPr>
          <p:nvPr/>
        </p:nvCxnSpPr>
        <p:spPr>
          <a:xfrm>
            <a:off x="5466043" y="3622940"/>
            <a:ext cx="227287" cy="474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EC4A84AB-2D2F-3947-88B7-EE870DA40298}"/>
              </a:ext>
            </a:extLst>
          </p:cNvPr>
          <p:cNvCxnSpPr>
            <a:cxnSpLocks/>
          </p:cNvCxnSpPr>
          <p:nvPr/>
        </p:nvCxnSpPr>
        <p:spPr>
          <a:xfrm>
            <a:off x="6659937" y="3637181"/>
            <a:ext cx="15132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7" name="Rectangle 26">
            <a:extLst>
              <a:ext uri="{FF2B5EF4-FFF2-40B4-BE49-F238E27FC236}">
                <a16:creationId xmlns:a16="http://schemas.microsoft.com/office/drawing/2014/main" id="{43C5AD16-2EED-D043-BC81-AE8E2601DEAD}"/>
              </a:ext>
            </a:extLst>
          </p:cNvPr>
          <p:cNvSpPr/>
          <p:nvPr/>
        </p:nvSpPr>
        <p:spPr>
          <a:xfrm>
            <a:off x="1327871" y="2103045"/>
            <a:ext cx="1173101" cy="579494"/>
          </a:xfrm>
          <a:prstGeom prst="rect">
            <a:avLst/>
          </a:prstGeom>
        </p:spPr>
        <p:style>
          <a:lnRef idx="1">
            <a:schemeClr val="accent1"/>
          </a:lnRef>
          <a:fillRef idx="3">
            <a:schemeClr val="accent1"/>
          </a:fillRef>
          <a:effectRef idx="2">
            <a:schemeClr val="accent1"/>
          </a:effectRef>
          <a:fontRef idx="minor">
            <a:schemeClr val="lt1"/>
          </a:fontRef>
        </p:style>
        <p:txBody>
          <a:bodyPr lIns="91440" tIns="45720" rIns="91440" bIns="45720" rtlCol="0" anchor="ctr"/>
          <a:lstStyle/>
          <a:p>
            <a:pPr algn="ctr"/>
            <a:r>
              <a:rPr lang="en-US" sz="1500"/>
              <a:t>D1 (64x64)</a:t>
            </a:r>
            <a:endParaRPr lang="en-US" sz="1500">
              <a:cs typeface="Times New Roman"/>
            </a:endParaRPr>
          </a:p>
        </p:txBody>
      </p:sp>
      <p:sp>
        <p:nvSpPr>
          <p:cNvPr id="28" name="Rectangle 27">
            <a:extLst>
              <a:ext uri="{FF2B5EF4-FFF2-40B4-BE49-F238E27FC236}">
                <a16:creationId xmlns:a16="http://schemas.microsoft.com/office/drawing/2014/main" id="{22736EB6-A1CE-434A-A5A9-8CBB9C8C46BC}"/>
              </a:ext>
            </a:extLst>
          </p:cNvPr>
          <p:cNvSpPr/>
          <p:nvPr/>
        </p:nvSpPr>
        <p:spPr>
          <a:xfrm>
            <a:off x="3996662" y="2100326"/>
            <a:ext cx="1307345" cy="584241"/>
          </a:xfrm>
          <a:prstGeom prst="rect">
            <a:avLst/>
          </a:prstGeom>
        </p:spPr>
        <p:style>
          <a:lnRef idx="1">
            <a:schemeClr val="accent1"/>
          </a:lnRef>
          <a:fillRef idx="3">
            <a:schemeClr val="accent1"/>
          </a:fillRef>
          <a:effectRef idx="2">
            <a:schemeClr val="accent1"/>
          </a:effectRef>
          <a:fontRef idx="minor">
            <a:schemeClr val="lt1"/>
          </a:fontRef>
        </p:style>
        <p:txBody>
          <a:bodyPr lIns="91440" tIns="45720" rIns="91440" bIns="45720" rtlCol="0" anchor="ctr"/>
          <a:lstStyle/>
          <a:p>
            <a:pPr algn="ctr"/>
            <a:r>
              <a:rPr lang="en-US" sz="1500"/>
              <a:t>D2 (128x128)</a:t>
            </a:r>
            <a:endParaRPr lang="en-US" sz="1500">
              <a:cs typeface="Times New Roman"/>
            </a:endParaRPr>
          </a:p>
        </p:txBody>
      </p:sp>
      <p:sp>
        <p:nvSpPr>
          <p:cNvPr id="29" name="Rectangle 28">
            <a:extLst>
              <a:ext uri="{FF2B5EF4-FFF2-40B4-BE49-F238E27FC236}">
                <a16:creationId xmlns:a16="http://schemas.microsoft.com/office/drawing/2014/main" id="{86626729-ED41-A84D-992F-2A94EB569C3F}"/>
              </a:ext>
            </a:extLst>
          </p:cNvPr>
          <p:cNvSpPr/>
          <p:nvPr/>
        </p:nvSpPr>
        <p:spPr>
          <a:xfrm>
            <a:off x="7105504" y="2021977"/>
            <a:ext cx="1269364" cy="579494"/>
          </a:xfrm>
          <a:prstGeom prst="rect">
            <a:avLst/>
          </a:prstGeom>
        </p:spPr>
        <p:style>
          <a:lnRef idx="1">
            <a:schemeClr val="accent1"/>
          </a:lnRef>
          <a:fillRef idx="3">
            <a:schemeClr val="accent1"/>
          </a:fillRef>
          <a:effectRef idx="2">
            <a:schemeClr val="accent1"/>
          </a:effectRef>
          <a:fontRef idx="minor">
            <a:schemeClr val="lt1"/>
          </a:fontRef>
        </p:style>
        <p:txBody>
          <a:bodyPr lIns="91440" tIns="45720" rIns="91440" bIns="45720" rtlCol="0" anchor="ctr"/>
          <a:lstStyle/>
          <a:p>
            <a:pPr algn="ctr"/>
            <a:r>
              <a:rPr lang="en-US" sz="1500"/>
              <a:t>D3 (256x256)</a:t>
            </a:r>
            <a:endParaRPr lang="en-US" sz="1500">
              <a:cs typeface="Times New Roman"/>
            </a:endParaRPr>
          </a:p>
        </p:txBody>
      </p:sp>
      <p:cxnSp>
        <p:nvCxnSpPr>
          <p:cNvPr id="19" name="Straight Arrow Connector 18">
            <a:extLst>
              <a:ext uri="{FF2B5EF4-FFF2-40B4-BE49-F238E27FC236}">
                <a16:creationId xmlns:a16="http://schemas.microsoft.com/office/drawing/2014/main" id="{D9CE57F6-CB80-3141-946A-FE38747A1244}"/>
              </a:ext>
            </a:extLst>
          </p:cNvPr>
          <p:cNvCxnSpPr>
            <a:stCxn id="6146" idx="0"/>
          </p:cNvCxnSpPr>
          <p:nvPr/>
        </p:nvCxnSpPr>
        <p:spPr>
          <a:xfrm flipV="1">
            <a:off x="1969157" y="2641841"/>
            <a:ext cx="0" cy="55874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2B5B6119-F53A-2540-BA3B-B5B0D8147020}"/>
              </a:ext>
            </a:extLst>
          </p:cNvPr>
          <p:cNvCxnSpPr>
            <a:stCxn id="6152" idx="0"/>
            <a:endCxn id="28" idx="2"/>
          </p:cNvCxnSpPr>
          <p:nvPr/>
        </p:nvCxnSpPr>
        <p:spPr>
          <a:xfrm flipH="1" flipV="1">
            <a:off x="4659830" y="2684567"/>
            <a:ext cx="1" cy="34160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4" name="Straight Arrow Connector 33">
            <a:extLst>
              <a:ext uri="{FF2B5EF4-FFF2-40B4-BE49-F238E27FC236}">
                <a16:creationId xmlns:a16="http://schemas.microsoft.com/office/drawing/2014/main" id="{E9FF3184-EB9F-5F48-A001-53786882B68B}"/>
              </a:ext>
            </a:extLst>
          </p:cNvPr>
          <p:cNvCxnSpPr>
            <a:cxnSpLocks/>
            <a:endCxn id="29" idx="2"/>
          </p:cNvCxnSpPr>
          <p:nvPr/>
        </p:nvCxnSpPr>
        <p:spPr>
          <a:xfrm flipH="1" flipV="1">
            <a:off x="7844634" y="2610965"/>
            <a:ext cx="9496" cy="27051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297037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3F21E8-9D49-6F4F-AEE7-516B4A9D33E7}"/>
              </a:ext>
            </a:extLst>
          </p:cNvPr>
          <p:cNvSpPr>
            <a:spLocks noGrp="1"/>
          </p:cNvSpPr>
          <p:nvPr>
            <p:ph type="title"/>
          </p:nvPr>
        </p:nvSpPr>
        <p:spPr/>
        <p:txBody>
          <a:bodyPr/>
          <a:lstStyle/>
          <a:p>
            <a:pPr algn="l"/>
            <a:r>
              <a:rPr lang="en-US"/>
              <a:t>Challenges in training GAN</a:t>
            </a:r>
          </a:p>
        </p:txBody>
      </p:sp>
      <p:sp>
        <p:nvSpPr>
          <p:cNvPr id="3" name="Content Placeholder 2">
            <a:extLst>
              <a:ext uri="{FF2B5EF4-FFF2-40B4-BE49-F238E27FC236}">
                <a16:creationId xmlns:a16="http://schemas.microsoft.com/office/drawing/2014/main" id="{B33F660E-8D3B-1C4D-9CD6-C34CE8DF0838}"/>
              </a:ext>
            </a:extLst>
          </p:cNvPr>
          <p:cNvSpPr>
            <a:spLocks noGrp="1"/>
          </p:cNvSpPr>
          <p:nvPr>
            <p:ph idx="1"/>
          </p:nvPr>
        </p:nvSpPr>
        <p:spPr/>
        <p:txBody>
          <a:bodyPr vert="horz" lIns="91440" tIns="45720" rIns="91440" bIns="45720" rtlCol="0" anchor="t">
            <a:normAutofit/>
          </a:bodyPr>
          <a:lstStyle/>
          <a:p>
            <a:r>
              <a:rPr lang="en-US" sz="2500"/>
              <a:t>OP-GAN model is big in terms of network size and thereby consuming huge amount of memory for weights. </a:t>
            </a:r>
          </a:p>
          <a:p>
            <a:r>
              <a:rPr lang="en-US" sz="2500"/>
              <a:t>Train images are high resolution which further restricts the batch size to much lower value. (Usually GPU memory is 16GB)</a:t>
            </a:r>
            <a:endParaRPr lang="en-US" sz="2500">
              <a:cs typeface="Times New Roman"/>
            </a:endParaRPr>
          </a:p>
          <a:p>
            <a:r>
              <a:rPr lang="en-US" sz="2500"/>
              <a:t>Lesser batch size causes more time to model convergence. </a:t>
            </a:r>
            <a:endParaRPr lang="en-US" sz="2500">
              <a:cs typeface="Times New Roman"/>
            </a:endParaRPr>
          </a:p>
          <a:p>
            <a:r>
              <a:rPr lang="en-US" sz="2500"/>
              <a:t>Discriminator may learn too fast/too slow and cause training instability</a:t>
            </a:r>
            <a:endParaRPr lang="en-US" sz="2500">
              <a:cs typeface="Times New Roman"/>
            </a:endParaRPr>
          </a:p>
        </p:txBody>
      </p:sp>
      <p:sp>
        <p:nvSpPr>
          <p:cNvPr id="4" name="Date Placeholder 3">
            <a:extLst>
              <a:ext uri="{FF2B5EF4-FFF2-40B4-BE49-F238E27FC236}">
                <a16:creationId xmlns:a16="http://schemas.microsoft.com/office/drawing/2014/main" id="{065AF0B9-7F87-BD41-85AC-29175F5989AD}"/>
              </a:ext>
            </a:extLst>
          </p:cNvPr>
          <p:cNvSpPr>
            <a:spLocks noGrp="1"/>
          </p:cNvSpPr>
          <p:nvPr>
            <p:ph type="dt" sz="half" idx="10"/>
          </p:nvPr>
        </p:nvSpPr>
        <p:spPr/>
        <p:txBody>
          <a:bodyPr/>
          <a:lstStyle/>
          <a:p>
            <a:r>
              <a:rPr lang="en-US"/>
              <a:t>May 14, 2021</a:t>
            </a:r>
          </a:p>
        </p:txBody>
      </p:sp>
      <p:sp>
        <p:nvSpPr>
          <p:cNvPr id="5" name="Footer Placeholder 4">
            <a:extLst>
              <a:ext uri="{FF2B5EF4-FFF2-40B4-BE49-F238E27FC236}">
                <a16:creationId xmlns:a16="http://schemas.microsoft.com/office/drawing/2014/main" id="{DAE7F0F6-1535-1843-A98C-D7BFA2CFB1FF}"/>
              </a:ext>
            </a:extLst>
          </p:cNvPr>
          <p:cNvSpPr>
            <a:spLocks noGrp="1"/>
          </p:cNvSpPr>
          <p:nvPr>
            <p:ph type="ftr" sz="quarter" idx="11"/>
          </p:nvPr>
        </p:nvSpPr>
        <p:spPr/>
        <p:txBody>
          <a:bodyPr/>
          <a:lstStyle/>
          <a:p>
            <a:r>
              <a:rPr lang="en-US"/>
              <a:t>Artificial Intelligence enabled Image Generation from text</a:t>
            </a:r>
          </a:p>
        </p:txBody>
      </p:sp>
      <p:sp>
        <p:nvSpPr>
          <p:cNvPr id="6" name="Slide Number Placeholder 5">
            <a:extLst>
              <a:ext uri="{FF2B5EF4-FFF2-40B4-BE49-F238E27FC236}">
                <a16:creationId xmlns:a16="http://schemas.microsoft.com/office/drawing/2014/main" id="{3C9E921A-B907-6E44-AE10-3C96144A1A7C}"/>
              </a:ext>
            </a:extLst>
          </p:cNvPr>
          <p:cNvSpPr>
            <a:spLocks noGrp="1"/>
          </p:cNvSpPr>
          <p:nvPr>
            <p:ph type="sldNum" sz="quarter" idx="12"/>
          </p:nvPr>
        </p:nvSpPr>
        <p:spPr/>
        <p:txBody>
          <a:bodyPr/>
          <a:lstStyle/>
          <a:p>
            <a:fld id="{34E7E628-D8CE-DA44-BFF7-C4887CBB62DB}" type="slidenum">
              <a:rPr lang="en-US" smtClean="0"/>
              <a:t>21</a:t>
            </a:fld>
            <a:endParaRPr lang="en-US"/>
          </a:p>
        </p:txBody>
      </p:sp>
    </p:spTree>
    <p:extLst>
      <p:ext uri="{BB962C8B-B14F-4D97-AF65-F5344CB8AC3E}">
        <p14:creationId xmlns:p14="http://schemas.microsoft.com/office/powerpoint/2010/main" val="3278842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01B83-CF38-B24A-A6EE-489028B59D71}"/>
              </a:ext>
            </a:extLst>
          </p:cNvPr>
          <p:cNvSpPr>
            <a:spLocks noGrp="1"/>
          </p:cNvSpPr>
          <p:nvPr>
            <p:ph type="title"/>
          </p:nvPr>
        </p:nvSpPr>
        <p:spPr/>
        <p:txBody>
          <a:bodyPr/>
          <a:lstStyle/>
          <a:p>
            <a:pPr algn="l"/>
            <a:r>
              <a:rPr lang="en-US"/>
              <a:t>Solution - Model Improvement</a:t>
            </a:r>
          </a:p>
        </p:txBody>
      </p:sp>
      <p:sp>
        <p:nvSpPr>
          <p:cNvPr id="3" name="Content Placeholder 2">
            <a:extLst>
              <a:ext uri="{FF2B5EF4-FFF2-40B4-BE49-F238E27FC236}">
                <a16:creationId xmlns:a16="http://schemas.microsoft.com/office/drawing/2014/main" id="{34446887-DC79-AE44-B69C-84D9F87D408B}"/>
              </a:ext>
            </a:extLst>
          </p:cNvPr>
          <p:cNvSpPr>
            <a:spLocks noGrp="1"/>
          </p:cNvSpPr>
          <p:nvPr>
            <p:ph idx="1"/>
          </p:nvPr>
        </p:nvSpPr>
        <p:spPr/>
        <p:txBody>
          <a:bodyPr vert="horz" lIns="91440" tIns="45720" rIns="91440" bIns="45720" rtlCol="0" anchor="t">
            <a:normAutofit/>
          </a:bodyPr>
          <a:lstStyle/>
          <a:p>
            <a:r>
              <a:rPr lang="en-US" sz="2500"/>
              <a:t>Introduced </a:t>
            </a:r>
            <a:r>
              <a:rPr lang="en-US" sz="2500" b="1"/>
              <a:t>Spectral normalization</a:t>
            </a:r>
            <a:r>
              <a:rPr lang="en-US" sz="2500"/>
              <a:t> layer in discriminator to replace the 2D batch norm layer.</a:t>
            </a:r>
            <a:endParaRPr lang="en-US" sz="2500">
              <a:cs typeface="Times New Roman"/>
            </a:endParaRPr>
          </a:p>
          <a:p>
            <a:r>
              <a:rPr lang="en-US" sz="2500"/>
              <a:t>This constraints the Lipschitz constant of the convolutional filters.</a:t>
            </a:r>
            <a:endParaRPr lang="en-US" sz="2500">
              <a:cs typeface="Times New Roman"/>
            </a:endParaRPr>
          </a:p>
          <a:p>
            <a:r>
              <a:rPr lang="en-US" sz="2500"/>
              <a:t>Helps to overcome the limitations of lower batch size and improved stability in discriminator.</a:t>
            </a:r>
            <a:endParaRPr lang="en-US" sz="2500">
              <a:cs typeface="Times New Roman"/>
            </a:endParaRPr>
          </a:p>
          <a:p>
            <a:endParaRPr lang="en-US" sz="2500">
              <a:cs typeface="Times New Roman"/>
            </a:endParaRPr>
          </a:p>
          <a:p>
            <a:endParaRPr lang="en-US" sz="2500">
              <a:cs typeface="Times New Roman"/>
            </a:endParaRPr>
          </a:p>
        </p:txBody>
      </p:sp>
      <p:sp>
        <p:nvSpPr>
          <p:cNvPr id="4" name="Date Placeholder 3">
            <a:extLst>
              <a:ext uri="{FF2B5EF4-FFF2-40B4-BE49-F238E27FC236}">
                <a16:creationId xmlns:a16="http://schemas.microsoft.com/office/drawing/2014/main" id="{70334064-1A04-8341-B6BA-D7E92FDAE710}"/>
              </a:ext>
            </a:extLst>
          </p:cNvPr>
          <p:cNvSpPr>
            <a:spLocks noGrp="1"/>
          </p:cNvSpPr>
          <p:nvPr>
            <p:ph type="dt" sz="half" idx="10"/>
          </p:nvPr>
        </p:nvSpPr>
        <p:spPr/>
        <p:txBody>
          <a:bodyPr/>
          <a:lstStyle/>
          <a:p>
            <a:r>
              <a:rPr lang="en-US"/>
              <a:t>May 14, 2021</a:t>
            </a:r>
          </a:p>
        </p:txBody>
      </p:sp>
      <p:sp>
        <p:nvSpPr>
          <p:cNvPr id="5" name="Footer Placeholder 4">
            <a:extLst>
              <a:ext uri="{FF2B5EF4-FFF2-40B4-BE49-F238E27FC236}">
                <a16:creationId xmlns:a16="http://schemas.microsoft.com/office/drawing/2014/main" id="{66E62D38-0740-9940-AF1B-8C9B65A6970A}"/>
              </a:ext>
            </a:extLst>
          </p:cNvPr>
          <p:cNvSpPr>
            <a:spLocks noGrp="1"/>
          </p:cNvSpPr>
          <p:nvPr>
            <p:ph type="ftr" sz="quarter" idx="11"/>
          </p:nvPr>
        </p:nvSpPr>
        <p:spPr/>
        <p:txBody>
          <a:bodyPr/>
          <a:lstStyle/>
          <a:p>
            <a:r>
              <a:rPr lang="en-US"/>
              <a:t>Artificial Intelligence enabled Image Generation from text</a:t>
            </a:r>
          </a:p>
        </p:txBody>
      </p:sp>
      <p:sp>
        <p:nvSpPr>
          <p:cNvPr id="6" name="Slide Number Placeholder 5">
            <a:extLst>
              <a:ext uri="{FF2B5EF4-FFF2-40B4-BE49-F238E27FC236}">
                <a16:creationId xmlns:a16="http://schemas.microsoft.com/office/drawing/2014/main" id="{9EE90AAB-1BF4-BB46-B2F7-6504D8F3E441}"/>
              </a:ext>
            </a:extLst>
          </p:cNvPr>
          <p:cNvSpPr>
            <a:spLocks noGrp="1"/>
          </p:cNvSpPr>
          <p:nvPr>
            <p:ph type="sldNum" sz="quarter" idx="12"/>
          </p:nvPr>
        </p:nvSpPr>
        <p:spPr/>
        <p:txBody>
          <a:bodyPr/>
          <a:lstStyle/>
          <a:p>
            <a:fld id="{34E7E628-D8CE-DA44-BFF7-C4887CBB62DB}" type="slidenum">
              <a:rPr lang="en-US" smtClean="0"/>
              <a:t>22</a:t>
            </a:fld>
            <a:endParaRPr lang="en-US"/>
          </a:p>
        </p:txBody>
      </p:sp>
    </p:spTree>
    <p:extLst>
      <p:ext uri="{BB962C8B-B14F-4D97-AF65-F5344CB8AC3E}">
        <p14:creationId xmlns:p14="http://schemas.microsoft.com/office/powerpoint/2010/main" val="4289000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1E189A-1682-5141-AA5A-DB523CC2DAA7}"/>
              </a:ext>
            </a:extLst>
          </p:cNvPr>
          <p:cNvSpPr>
            <a:spLocks noGrp="1"/>
          </p:cNvSpPr>
          <p:nvPr>
            <p:ph type="title"/>
          </p:nvPr>
        </p:nvSpPr>
        <p:spPr/>
        <p:txBody>
          <a:bodyPr/>
          <a:lstStyle/>
          <a:p>
            <a:pPr algn="l"/>
            <a:r>
              <a:rPr lang="en-US"/>
              <a:t>Challenges to Train GAN model</a:t>
            </a:r>
          </a:p>
        </p:txBody>
      </p:sp>
      <p:sp>
        <p:nvSpPr>
          <p:cNvPr id="3" name="Content Placeholder 2">
            <a:extLst>
              <a:ext uri="{FF2B5EF4-FFF2-40B4-BE49-F238E27FC236}">
                <a16:creationId xmlns:a16="http://schemas.microsoft.com/office/drawing/2014/main" id="{7262F7F5-06C4-9F41-A9D6-06635204FB56}"/>
              </a:ext>
            </a:extLst>
          </p:cNvPr>
          <p:cNvSpPr>
            <a:spLocks noGrp="1"/>
          </p:cNvSpPr>
          <p:nvPr>
            <p:ph idx="1"/>
          </p:nvPr>
        </p:nvSpPr>
        <p:spPr/>
        <p:txBody>
          <a:bodyPr vert="horz" lIns="91440" tIns="45720" rIns="91440" bIns="45720" rtlCol="0" anchor="t">
            <a:normAutofit/>
          </a:bodyPr>
          <a:lstStyle/>
          <a:p>
            <a:r>
              <a:rPr lang="en-US" sz="2000"/>
              <a:t>SJSU HPC. Some limitations are</a:t>
            </a:r>
            <a:endParaRPr lang="en-US" sz="2000">
              <a:cs typeface="Times New Roman"/>
            </a:endParaRPr>
          </a:p>
          <a:p>
            <a:pPr lvl="1"/>
            <a:r>
              <a:rPr lang="en-US" sz="2000"/>
              <a:t>Time limit for normal users in GPU nodes.</a:t>
            </a:r>
            <a:endParaRPr lang="en-US" sz="2000">
              <a:cs typeface="Times New Roman"/>
            </a:endParaRPr>
          </a:p>
          <a:p>
            <a:pPr lvl="1"/>
            <a:r>
              <a:rPr lang="en-US" sz="2000"/>
              <a:t>Condo nodes (has no time limit) are not available to normal users.</a:t>
            </a:r>
            <a:endParaRPr lang="en-US" sz="2000">
              <a:cs typeface="Times New Roman"/>
            </a:endParaRPr>
          </a:p>
          <a:p>
            <a:pPr lvl="1"/>
            <a:r>
              <a:rPr lang="en-US" sz="2000"/>
              <a:t>Too low GPU memory to load a sufficiently bigger batch size</a:t>
            </a:r>
            <a:endParaRPr lang="en-US" sz="2000">
              <a:cs typeface="Times New Roman"/>
            </a:endParaRPr>
          </a:p>
          <a:p>
            <a:r>
              <a:rPr lang="en-US" sz="2000"/>
              <a:t>Microsoft Azure – Provisioned a single node GPU with </a:t>
            </a:r>
            <a:r>
              <a:rPr lang="en-US" sz="2000" b="1"/>
              <a:t>NVIDIA Tesla K80. </a:t>
            </a:r>
            <a:endParaRPr lang="en-US" sz="2000">
              <a:cs typeface="Times New Roman"/>
            </a:endParaRPr>
          </a:p>
          <a:p>
            <a:r>
              <a:rPr lang="en-US" sz="2000"/>
              <a:t>Training time is too high. Take approximately 26 hours to train single epoch.  </a:t>
            </a:r>
            <a:endParaRPr lang="en-US" sz="2000">
              <a:cs typeface="Times New Roman"/>
            </a:endParaRPr>
          </a:p>
        </p:txBody>
      </p:sp>
      <p:sp>
        <p:nvSpPr>
          <p:cNvPr id="4" name="Date Placeholder 3">
            <a:extLst>
              <a:ext uri="{FF2B5EF4-FFF2-40B4-BE49-F238E27FC236}">
                <a16:creationId xmlns:a16="http://schemas.microsoft.com/office/drawing/2014/main" id="{5BC5F22E-C228-604F-8FE1-F2CC47CB2F72}"/>
              </a:ext>
            </a:extLst>
          </p:cNvPr>
          <p:cNvSpPr>
            <a:spLocks noGrp="1"/>
          </p:cNvSpPr>
          <p:nvPr>
            <p:ph type="dt" sz="half" idx="10"/>
          </p:nvPr>
        </p:nvSpPr>
        <p:spPr/>
        <p:txBody>
          <a:bodyPr/>
          <a:lstStyle/>
          <a:p>
            <a:r>
              <a:rPr lang="en-US"/>
              <a:t>May 14, 2021</a:t>
            </a:r>
          </a:p>
        </p:txBody>
      </p:sp>
      <p:sp>
        <p:nvSpPr>
          <p:cNvPr id="5" name="Footer Placeholder 4">
            <a:extLst>
              <a:ext uri="{FF2B5EF4-FFF2-40B4-BE49-F238E27FC236}">
                <a16:creationId xmlns:a16="http://schemas.microsoft.com/office/drawing/2014/main" id="{57840C28-642F-1643-A3F1-2591D1A1A99F}"/>
              </a:ext>
            </a:extLst>
          </p:cNvPr>
          <p:cNvSpPr>
            <a:spLocks noGrp="1"/>
          </p:cNvSpPr>
          <p:nvPr>
            <p:ph type="ftr" sz="quarter" idx="11"/>
          </p:nvPr>
        </p:nvSpPr>
        <p:spPr/>
        <p:txBody>
          <a:bodyPr/>
          <a:lstStyle/>
          <a:p>
            <a:r>
              <a:rPr lang="en-US"/>
              <a:t>Artificial Intelligence enabled Image Generation from text</a:t>
            </a:r>
          </a:p>
        </p:txBody>
      </p:sp>
      <p:sp>
        <p:nvSpPr>
          <p:cNvPr id="6" name="Slide Number Placeholder 5">
            <a:extLst>
              <a:ext uri="{FF2B5EF4-FFF2-40B4-BE49-F238E27FC236}">
                <a16:creationId xmlns:a16="http://schemas.microsoft.com/office/drawing/2014/main" id="{1EBF2236-F32A-3249-89B9-7F20CE410548}"/>
              </a:ext>
            </a:extLst>
          </p:cNvPr>
          <p:cNvSpPr>
            <a:spLocks noGrp="1"/>
          </p:cNvSpPr>
          <p:nvPr>
            <p:ph type="sldNum" sz="quarter" idx="12"/>
          </p:nvPr>
        </p:nvSpPr>
        <p:spPr/>
        <p:txBody>
          <a:bodyPr/>
          <a:lstStyle/>
          <a:p>
            <a:fld id="{34E7E628-D8CE-DA44-BFF7-C4887CBB62DB}" type="slidenum">
              <a:rPr lang="en-US" smtClean="0"/>
              <a:t>23</a:t>
            </a:fld>
            <a:endParaRPr lang="en-US"/>
          </a:p>
        </p:txBody>
      </p:sp>
    </p:spTree>
    <p:extLst>
      <p:ext uri="{BB962C8B-B14F-4D97-AF65-F5344CB8AC3E}">
        <p14:creationId xmlns:p14="http://schemas.microsoft.com/office/powerpoint/2010/main" val="1681947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2A5895-83D2-0043-9CCF-5016335C7ABF}"/>
              </a:ext>
            </a:extLst>
          </p:cNvPr>
          <p:cNvSpPr>
            <a:spLocks noGrp="1"/>
          </p:cNvSpPr>
          <p:nvPr>
            <p:ph type="title"/>
          </p:nvPr>
        </p:nvSpPr>
        <p:spPr/>
        <p:txBody>
          <a:bodyPr/>
          <a:lstStyle/>
          <a:p>
            <a:r>
              <a:rPr lang="en-US"/>
              <a:t>Solution – </a:t>
            </a:r>
            <a:r>
              <a:rPr lang="en-US" err="1"/>
              <a:t>Paperspace</a:t>
            </a:r>
            <a:r>
              <a:rPr lang="en-US"/>
              <a:t> Gradient</a:t>
            </a:r>
          </a:p>
        </p:txBody>
      </p:sp>
      <p:sp>
        <p:nvSpPr>
          <p:cNvPr id="3" name="Content Placeholder 2">
            <a:extLst>
              <a:ext uri="{FF2B5EF4-FFF2-40B4-BE49-F238E27FC236}">
                <a16:creationId xmlns:a16="http://schemas.microsoft.com/office/drawing/2014/main" id="{19CCE0D6-A2C8-D442-85D5-F37161F918B0}"/>
              </a:ext>
            </a:extLst>
          </p:cNvPr>
          <p:cNvSpPr>
            <a:spLocks noGrp="1"/>
          </p:cNvSpPr>
          <p:nvPr>
            <p:ph idx="1"/>
          </p:nvPr>
        </p:nvSpPr>
        <p:spPr/>
        <p:txBody>
          <a:bodyPr>
            <a:normAutofit/>
          </a:bodyPr>
          <a:lstStyle/>
          <a:p>
            <a:r>
              <a:rPr lang="en-US" sz="2400"/>
              <a:t>Provision a single node GPU machine with </a:t>
            </a:r>
            <a:r>
              <a:rPr lang="en-US" sz="2400" b="1"/>
              <a:t>Nvidia Tesla v100.</a:t>
            </a:r>
          </a:p>
          <a:p>
            <a:r>
              <a:rPr lang="en-US" sz="2400"/>
              <a:t>Added 100GB SSD to improve the I/O performance.</a:t>
            </a:r>
          </a:p>
          <a:p>
            <a:endParaRPr lang="en-US" sz="2400"/>
          </a:p>
        </p:txBody>
      </p:sp>
      <p:sp>
        <p:nvSpPr>
          <p:cNvPr id="4" name="Date Placeholder 3">
            <a:extLst>
              <a:ext uri="{FF2B5EF4-FFF2-40B4-BE49-F238E27FC236}">
                <a16:creationId xmlns:a16="http://schemas.microsoft.com/office/drawing/2014/main" id="{78478A96-7F39-654C-8A6F-E7B25FB8D216}"/>
              </a:ext>
            </a:extLst>
          </p:cNvPr>
          <p:cNvSpPr>
            <a:spLocks noGrp="1"/>
          </p:cNvSpPr>
          <p:nvPr>
            <p:ph type="dt" sz="half" idx="10"/>
          </p:nvPr>
        </p:nvSpPr>
        <p:spPr/>
        <p:txBody>
          <a:bodyPr/>
          <a:lstStyle/>
          <a:p>
            <a:r>
              <a:rPr lang="en-US"/>
              <a:t>May 14, 2021</a:t>
            </a:r>
          </a:p>
        </p:txBody>
      </p:sp>
      <p:sp>
        <p:nvSpPr>
          <p:cNvPr id="5" name="Footer Placeholder 4">
            <a:extLst>
              <a:ext uri="{FF2B5EF4-FFF2-40B4-BE49-F238E27FC236}">
                <a16:creationId xmlns:a16="http://schemas.microsoft.com/office/drawing/2014/main" id="{991F995A-DFF4-AF49-B85A-8BFB49F083C5}"/>
              </a:ext>
            </a:extLst>
          </p:cNvPr>
          <p:cNvSpPr>
            <a:spLocks noGrp="1"/>
          </p:cNvSpPr>
          <p:nvPr>
            <p:ph type="ftr" sz="quarter" idx="11"/>
          </p:nvPr>
        </p:nvSpPr>
        <p:spPr/>
        <p:txBody>
          <a:bodyPr/>
          <a:lstStyle/>
          <a:p>
            <a:r>
              <a:rPr lang="en-US"/>
              <a:t>Artificial Intelligence enabled Image Generation from text</a:t>
            </a:r>
          </a:p>
        </p:txBody>
      </p:sp>
      <p:sp>
        <p:nvSpPr>
          <p:cNvPr id="6" name="Slide Number Placeholder 5">
            <a:extLst>
              <a:ext uri="{FF2B5EF4-FFF2-40B4-BE49-F238E27FC236}">
                <a16:creationId xmlns:a16="http://schemas.microsoft.com/office/drawing/2014/main" id="{6448BD06-B85A-C640-BA84-B77071946C8A}"/>
              </a:ext>
            </a:extLst>
          </p:cNvPr>
          <p:cNvSpPr>
            <a:spLocks noGrp="1"/>
          </p:cNvSpPr>
          <p:nvPr>
            <p:ph type="sldNum" sz="quarter" idx="12"/>
          </p:nvPr>
        </p:nvSpPr>
        <p:spPr/>
        <p:txBody>
          <a:bodyPr/>
          <a:lstStyle/>
          <a:p>
            <a:fld id="{34E7E628-D8CE-DA44-BFF7-C4887CBB62DB}" type="slidenum">
              <a:rPr lang="en-US" smtClean="0"/>
              <a:t>24</a:t>
            </a:fld>
            <a:endParaRPr lang="en-US"/>
          </a:p>
        </p:txBody>
      </p:sp>
      <p:pic>
        <p:nvPicPr>
          <p:cNvPr id="8" name="Picture 7" descr="Graphical user interface, application&#10;&#10;Description automatically generated">
            <a:extLst>
              <a:ext uri="{FF2B5EF4-FFF2-40B4-BE49-F238E27FC236}">
                <a16:creationId xmlns:a16="http://schemas.microsoft.com/office/drawing/2014/main" id="{4B797A5A-6F45-5E45-BE38-529FB19EB6DE}"/>
              </a:ext>
            </a:extLst>
          </p:cNvPr>
          <p:cNvPicPr>
            <a:picLocks noChangeAspect="1"/>
          </p:cNvPicPr>
          <p:nvPr/>
        </p:nvPicPr>
        <p:blipFill>
          <a:blip r:embed="rId2"/>
          <a:stretch>
            <a:fillRect/>
          </a:stretch>
        </p:blipFill>
        <p:spPr>
          <a:xfrm>
            <a:off x="1674054" y="2824094"/>
            <a:ext cx="5582529" cy="2313811"/>
          </a:xfrm>
          <a:prstGeom prst="rect">
            <a:avLst/>
          </a:prstGeom>
        </p:spPr>
      </p:pic>
    </p:spTree>
    <p:extLst>
      <p:ext uri="{BB962C8B-B14F-4D97-AF65-F5344CB8AC3E}">
        <p14:creationId xmlns:p14="http://schemas.microsoft.com/office/powerpoint/2010/main" val="3807062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B3C07C-EBDF-4000-B622-5C53EF88B30E}"/>
              </a:ext>
            </a:extLst>
          </p:cNvPr>
          <p:cNvSpPr>
            <a:spLocks noGrp="1"/>
          </p:cNvSpPr>
          <p:nvPr>
            <p:ph type="title"/>
          </p:nvPr>
        </p:nvSpPr>
        <p:spPr/>
        <p:txBody>
          <a:bodyPr/>
          <a:lstStyle/>
          <a:p>
            <a:r>
              <a:rPr lang="en-US">
                <a:cs typeface="Arial"/>
              </a:rPr>
              <a:t>MLops using MLflow</a:t>
            </a:r>
            <a:endParaRPr lang="en-US"/>
          </a:p>
        </p:txBody>
      </p:sp>
      <p:sp>
        <p:nvSpPr>
          <p:cNvPr id="3" name="Content Placeholder 2">
            <a:extLst>
              <a:ext uri="{FF2B5EF4-FFF2-40B4-BE49-F238E27FC236}">
                <a16:creationId xmlns:a16="http://schemas.microsoft.com/office/drawing/2014/main" id="{8A822122-D03A-4F1F-BC3A-9ABC2E26541B}"/>
              </a:ext>
            </a:extLst>
          </p:cNvPr>
          <p:cNvSpPr>
            <a:spLocks noGrp="1"/>
          </p:cNvSpPr>
          <p:nvPr>
            <p:ph idx="1"/>
          </p:nvPr>
        </p:nvSpPr>
        <p:spPr>
          <a:xfrm>
            <a:off x="457200" y="1816012"/>
            <a:ext cx="7863840" cy="662367"/>
          </a:xfrm>
        </p:spPr>
        <p:txBody>
          <a:bodyPr vert="horz" lIns="91440" tIns="45720" rIns="91440" bIns="45720" rtlCol="0" anchor="t">
            <a:normAutofit fontScale="70000" lnSpcReduction="20000"/>
          </a:bodyPr>
          <a:lstStyle/>
          <a:p>
            <a:r>
              <a:rPr lang="en-US">
                <a:cs typeface="Times New Roman"/>
              </a:rPr>
              <a:t>Extensively used MLflow's Tracking API to log the metrics and model hyper-parameters</a:t>
            </a:r>
            <a:endParaRPr lang="en-US"/>
          </a:p>
        </p:txBody>
      </p:sp>
      <p:sp>
        <p:nvSpPr>
          <p:cNvPr id="4" name="Date Placeholder 3">
            <a:extLst>
              <a:ext uri="{FF2B5EF4-FFF2-40B4-BE49-F238E27FC236}">
                <a16:creationId xmlns:a16="http://schemas.microsoft.com/office/drawing/2014/main" id="{E0A583BA-B576-47CE-ADC0-12813A90355B}"/>
              </a:ext>
            </a:extLst>
          </p:cNvPr>
          <p:cNvSpPr>
            <a:spLocks noGrp="1"/>
          </p:cNvSpPr>
          <p:nvPr>
            <p:ph type="dt" sz="half" idx="10"/>
          </p:nvPr>
        </p:nvSpPr>
        <p:spPr/>
        <p:txBody>
          <a:bodyPr/>
          <a:lstStyle/>
          <a:p>
            <a:r>
              <a:rPr lang="en-US"/>
              <a:t>May 14, 2021</a:t>
            </a:r>
          </a:p>
        </p:txBody>
      </p:sp>
      <p:sp>
        <p:nvSpPr>
          <p:cNvPr id="5" name="Footer Placeholder 4">
            <a:extLst>
              <a:ext uri="{FF2B5EF4-FFF2-40B4-BE49-F238E27FC236}">
                <a16:creationId xmlns:a16="http://schemas.microsoft.com/office/drawing/2014/main" id="{7C1D0704-9E60-4938-837E-79752D5888DE}"/>
              </a:ext>
            </a:extLst>
          </p:cNvPr>
          <p:cNvSpPr>
            <a:spLocks noGrp="1"/>
          </p:cNvSpPr>
          <p:nvPr>
            <p:ph type="ftr" sz="quarter" idx="11"/>
          </p:nvPr>
        </p:nvSpPr>
        <p:spPr/>
        <p:txBody>
          <a:bodyPr/>
          <a:lstStyle/>
          <a:p>
            <a:r>
              <a:rPr lang="en-US"/>
              <a:t>Artificial Intelligence enabled Image Generation from text</a:t>
            </a:r>
          </a:p>
        </p:txBody>
      </p:sp>
      <p:sp>
        <p:nvSpPr>
          <p:cNvPr id="6" name="Slide Number Placeholder 5">
            <a:extLst>
              <a:ext uri="{FF2B5EF4-FFF2-40B4-BE49-F238E27FC236}">
                <a16:creationId xmlns:a16="http://schemas.microsoft.com/office/drawing/2014/main" id="{71659FB1-3777-46D9-BF12-CEB90FEF82CA}"/>
              </a:ext>
            </a:extLst>
          </p:cNvPr>
          <p:cNvSpPr>
            <a:spLocks noGrp="1"/>
          </p:cNvSpPr>
          <p:nvPr>
            <p:ph type="sldNum" sz="quarter" idx="12"/>
          </p:nvPr>
        </p:nvSpPr>
        <p:spPr/>
        <p:txBody>
          <a:bodyPr/>
          <a:lstStyle/>
          <a:p>
            <a:fld id="{34E7E628-D8CE-DA44-BFF7-C4887CBB62DB}" type="slidenum">
              <a:rPr lang="en-US" smtClean="0"/>
              <a:t>25</a:t>
            </a:fld>
            <a:endParaRPr lang="en-US"/>
          </a:p>
        </p:txBody>
      </p:sp>
      <p:pic>
        <p:nvPicPr>
          <p:cNvPr id="7" name="Picture 7" descr="Chart&#10;&#10;Description automatically generated">
            <a:extLst>
              <a:ext uri="{FF2B5EF4-FFF2-40B4-BE49-F238E27FC236}">
                <a16:creationId xmlns:a16="http://schemas.microsoft.com/office/drawing/2014/main" id="{703A8F62-FBBF-46AD-BA7C-355650630316}"/>
              </a:ext>
            </a:extLst>
          </p:cNvPr>
          <p:cNvPicPr>
            <a:picLocks noChangeAspect="1"/>
          </p:cNvPicPr>
          <p:nvPr/>
        </p:nvPicPr>
        <p:blipFill>
          <a:blip r:embed="rId2"/>
          <a:stretch>
            <a:fillRect/>
          </a:stretch>
        </p:blipFill>
        <p:spPr>
          <a:xfrm>
            <a:off x="1251163" y="2666818"/>
            <a:ext cx="7049348" cy="2297468"/>
          </a:xfrm>
          <a:prstGeom prst="rect">
            <a:avLst/>
          </a:prstGeom>
        </p:spPr>
      </p:pic>
    </p:spTree>
    <p:extLst>
      <p:ext uri="{BB962C8B-B14F-4D97-AF65-F5344CB8AC3E}">
        <p14:creationId xmlns:p14="http://schemas.microsoft.com/office/powerpoint/2010/main" val="14424982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959058-D652-B44A-97FF-B8E842A81D2A}"/>
              </a:ext>
            </a:extLst>
          </p:cNvPr>
          <p:cNvSpPr>
            <a:spLocks noGrp="1"/>
          </p:cNvSpPr>
          <p:nvPr>
            <p:ph type="title"/>
          </p:nvPr>
        </p:nvSpPr>
        <p:spPr/>
        <p:txBody>
          <a:bodyPr/>
          <a:lstStyle/>
          <a:p>
            <a:r>
              <a:rPr lang="en-US"/>
              <a:t>Evaluation Metrics</a:t>
            </a:r>
          </a:p>
        </p:txBody>
      </p:sp>
      <p:sp>
        <p:nvSpPr>
          <p:cNvPr id="3" name="Content Placeholder 2">
            <a:extLst>
              <a:ext uri="{FF2B5EF4-FFF2-40B4-BE49-F238E27FC236}">
                <a16:creationId xmlns:a16="http://schemas.microsoft.com/office/drawing/2014/main" id="{9A4291F2-7577-7C44-9D20-39D44517D3DE}"/>
              </a:ext>
            </a:extLst>
          </p:cNvPr>
          <p:cNvSpPr>
            <a:spLocks noGrp="1"/>
          </p:cNvSpPr>
          <p:nvPr>
            <p:ph idx="1"/>
          </p:nvPr>
        </p:nvSpPr>
        <p:spPr/>
        <p:txBody>
          <a:bodyPr vert="horz" lIns="91440" tIns="45720" rIns="91440" bIns="45720" rtlCol="0" anchor="t">
            <a:normAutofit fontScale="47500" lnSpcReduction="20000"/>
          </a:bodyPr>
          <a:lstStyle/>
          <a:p>
            <a:pPr marL="0" indent="0" fontAlgn="base">
              <a:buNone/>
            </a:pPr>
            <a:r>
              <a:rPr lang="en-US" b="1"/>
              <a:t>Current Evaluation Metrics​​</a:t>
            </a:r>
            <a:endParaRPr lang="en-US">
              <a:cs typeface="Times New Roman"/>
            </a:endParaRPr>
          </a:p>
          <a:p>
            <a:pPr marL="457200" indent="-457200"/>
            <a:r>
              <a:rPr lang="en-US" sz="3000">
                <a:cs typeface="Times New Roman"/>
              </a:rPr>
              <a:t>Inception Score and Fréchet Inception Distance​.</a:t>
            </a:r>
            <a:endParaRPr lang="en-US">
              <a:cs typeface="Times New Roman"/>
            </a:endParaRPr>
          </a:p>
          <a:p>
            <a:pPr lvl="1"/>
            <a:endParaRPr lang="en-US" sz="3000"/>
          </a:p>
          <a:p>
            <a:pPr fontAlgn="base"/>
            <a:r>
              <a:rPr lang="en-US"/>
              <a:t>IS: This metric focuses on two things, </a:t>
            </a:r>
            <a:r>
              <a:rPr lang="en-US">
                <a:ea typeface="+mn-lt"/>
                <a:cs typeface="+mn-lt"/>
              </a:rPr>
              <a:t>how distinct an object in each image</a:t>
            </a:r>
            <a:r>
              <a:rPr lang="en-US"/>
              <a:t> (I.e., </a:t>
            </a:r>
            <a:r>
              <a:rPr lang="en-US">
                <a:ea typeface="+mn-lt"/>
                <a:cs typeface="+mn-lt"/>
              </a:rPr>
              <a:t>whether generated images contain a clearly recognizable object </a:t>
            </a:r>
            <a:r>
              <a:rPr lang="en-US"/>
              <a:t>) and variety of objects from overall image generated by GAN (I.e., </a:t>
            </a:r>
            <a:r>
              <a:rPr lang="en-US">
                <a:ea typeface="+mn-lt"/>
                <a:cs typeface="+mn-lt"/>
              </a:rPr>
              <a:t>whether the model can generate images of many different object categories</a:t>
            </a:r>
            <a:r>
              <a:rPr lang="en-US"/>
              <a:t>).</a:t>
            </a:r>
            <a:endParaRPr lang="en-US">
              <a:cs typeface="Times New Roman"/>
            </a:endParaRPr>
          </a:p>
          <a:p>
            <a:pPr marL="0" indent="0" fontAlgn="base">
              <a:buNone/>
            </a:pPr>
            <a:endParaRPr lang="en-US"/>
          </a:p>
          <a:p>
            <a:pPr marL="0" indent="0" fontAlgn="base">
              <a:buNone/>
            </a:pPr>
            <a:endParaRPr lang="en-US"/>
          </a:p>
          <a:p>
            <a:pPr marL="0" indent="0" fontAlgn="base">
              <a:buNone/>
            </a:pPr>
            <a:endParaRPr lang="en-US"/>
          </a:p>
          <a:p>
            <a:pPr fontAlgn="base"/>
            <a:endParaRPr lang="en-US"/>
          </a:p>
          <a:p>
            <a:pPr fontAlgn="base"/>
            <a:endParaRPr lang="en-US"/>
          </a:p>
          <a:p>
            <a:pPr fontAlgn="base"/>
            <a:r>
              <a:rPr lang="en-US"/>
              <a:t>FID: Calculates the distance between real and generated images.​</a:t>
            </a:r>
            <a:endParaRPr lang="en-US">
              <a:cs typeface="Times New Roman"/>
            </a:endParaRPr>
          </a:p>
          <a:p>
            <a:pPr fontAlgn="base"/>
            <a:endParaRPr lang="en-US"/>
          </a:p>
          <a:p>
            <a:pPr fontAlgn="base"/>
            <a:r>
              <a:rPr lang="en-US"/>
              <a:t>Drawbacks:​</a:t>
            </a:r>
            <a:endParaRPr lang="en-US">
              <a:cs typeface="Times New Roman"/>
            </a:endParaRPr>
          </a:p>
          <a:p>
            <a:pPr lvl="1" fontAlgn="base"/>
            <a:r>
              <a:rPr lang="en-US"/>
              <a:t>They both does not take image caption into account while evaluating the generated images.</a:t>
            </a:r>
            <a:endParaRPr lang="en-US">
              <a:cs typeface="Times New Roman"/>
            </a:endParaRPr>
          </a:p>
          <a:p>
            <a:pPr lvl="1"/>
            <a:r>
              <a:rPr lang="en-US">
                <a:cs typeface="Times New Roman"/>
              </a:rPr>
              <a:t>They both rely on CNN pretrained on ImageNet dataset, and is completely different from MS-COCO dataset. </a:t>
            </a:r>
          </a:p>
          <a:p>
            <a:endParaRPr lang="en-US">
              <a:cs typeface="Times New Roman"/>
            </a:endParaRPr>
          </a:p>
        </p:txBody>
      </p:sp>
      <p:sp>
        <p:nvSpPr>
          <p:cNvPr id="4" name="Date Placeholder 3">
            <a:extLst>
              <a:ext uri="{FF2B5EF4-FFF2-40B4-BE49-F238E27FC236}">
                <a16:creationId xmlns:a16="http://schemas.microsoft.com/office/drawing/2014/main" id="{65278452-C0F4-DD42-B402-B3EA4084ABF8}"/>
              </a:ext>
            </a:extLst>
          </p:cNvPr>
          <p:cNvSpPr>
            <a:spLocks noGrp="1"/>
          </p:cNvSpPr>
          <p:nvPr>
            <p:ph type="dt" sz="half" idx="10"/>
          </p:nvPr>
        </p:nvSpPr>
        <p:spPr/>
        <p:txBody>
          <a:bodyPr/>
          <a:lstStyle/>
          <a:p>
            <a:r>
              <a:rPr lang="en-US"/>
              <a:t>May 14, 2021</a:t>
            </a:r>
          </a:p>
        </p:txBody>
      </p:sp>
      <p:sp>
        <p:nvSpPr>
          <p:cNvPr id="5" name="Footer Placeholder 4">
            <a:extLst>
              <a:ext uri="{FF2B5EF4-FFF2-40B4-BE49-F238E27FC236}">
                <a16:creationId xmlns:a16="http://schemas.microsoft.com/office/drawing/2014/main" id="{D7BB4F5D-140D-8D42-98B9-8E09B6700A9A}"/>
              </a:ext>
            </a:extLst>
          </p:cNvPr>
          <p:cNvSpPr>
            <a:spLocks noGrp="1"/>
          </p:cNvSpPr>
          <p:nvPr>
            <p:ph type="ftr" sz="quarter" idx="11"/>
          </p:nvPr>
        </p:nvSpPr>
        <p:spPr/>
        <p:txBody>
          <a:bodyPr/>
          <a:lstStyle/>
          <a:p>
            <a:r>
              <a:rPr lang="en-US"/>
              <a:t>Artificial Intelligence enabled Image Generation from text</a:t>
            </a:r>
          </a:p>
        </p:txBody>
      </p:sp>
      <p:sp>
        <p:nvSpPr>
          <p:cNvPr id="6" name="Slide Number Placeholder 5">
            <a:extLst>
              <a:ext uri="{FF2B5EF4-FFF2-40B4-BE49-F238E27FC236}">
                <a16:creationId xmlns:a16="http://schemas.microsoft.com/office/drawing/2014/main" id="{A9F8672E-E3F3-214F-B132-82525D030B74}"/>
              </a:ext>
            </a:extLst>
          </p:cNvPr>
          <p:cNvSpPr>
            <a:spLocks noGrp="1"/>
          </p:cNvSpPr>
          <p:nvPr>
            <p:ph type="sldNum" sz="quarter" idx="12"/>
          </p:nvPr>
        </p:nvSpPr>
        <p:spPr/>
        <p:txBody>
          <a:bodyPr/>
          <a:lstStyle/>
          <a:p>
            <a:fld id="{34E7E628-D8CE-DA44-BFF7-C4887CBB62DB}" type="slidenum">
              <a:rPr lang="en-US" smtClean="0"/>
              <a:t>26</a:t>
            </a:fld>
            <a:endParaRPr lang="en-US"/>
          </a:p>
        </p:txBody>
      </p:sp>
      <p:pic>
        <p:nvPicPr>
          <p:cNvPr id="7170" name="Picture 2">
            <a:extLst>
              <a:ext uri="{FF2B5EF4-FFF2-40B4-BE49-F238E27FC236}">
                <a16:creationId xmlns:a16="http://schemas.microsoft.com/office/drawing/2014/main" id="{C561271E-D5E9-754A-AEED-E9D6358993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28861" y="3316176"/>
            <a:ext cx="872393" cy="680892"/>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38C06EEA-5208-8B4C-86EA-97186AFB9491}"/>
              </a:ext>
            </a:extLst>
          </p:cNvPr>
          <p:cNvSpPr/>
          <p:nvPr/>
        </p:nvSpPr>
        <p:spPr>
          <a:xfrm>
            <a:off x="2947182" y="3268133"/>
            <a:ext cx="2468880" cy="680892"/>
          </a:xfrm>
          <a:prstGeom prst="rect">
            <a:avLst/>
          </a:prstGeom>
        </p:spPr>
        <p:style>
          <a:lnRef idx="1">
            <a:schemeClr val="accent1"/>
          </a:lnRef>
          <a:fillRef idx="3">
            <a:schemeClr val="accent1"/>
          </a:fillRef>
          <a:effectRef idx="2">
            <a:schemeClr val="accent1"/>
          </a:effectRef>
          <a:fontRef idx="minor">
            <a:schemeClr val="lt1"/>
          </a:fontRef>
        </p:style>
        <p:txBody>
          <a:bodyPr lIns="91440" tIns="45720" rIns="91440" bIns="45720" rtlCol="0" anchor="ctr"/>
          <a:lstStyle/>
          <a:p>
            <a:pPr algn="ctr"/>
            <a:r>
              <a:rPr lang="en-US" err="1"/>
              <a:t>InceptionNet</a:t>
            </a:r>
            <a:r>
              <a:rPr lang="en-US"/>
              <a:t> pre-trained on ImageNet</a:t>
            </a:r>
          </a:p>
        </p:txBody>
      </p:sp>
      <p:sp>
        <p:nvSpPr>
          <p:cNvPr id="10" name="Rectangle 9">
            <a:extLst>
              <a:ext uri="{FF2B5EF4-FFF2-40B4-BE49-F238E27FC236}">
                <a16:creationId xmlns:a16="http://schemas.microsoft.com/office/drawing/2014/main" id="{1963EC32-E5CD-5146-B821-B683F0D6DBA8}"/>
              </a:ext>
            </a:extLst>
          </p:cNvPr>
          <p:cNvSpPr/>
          <p:nvPr/>
        </p:nvSpPr>
        <p:spPr>
          <a:xfrm>
            <a:off x="6021466" y="3360747"/>
            <a:ext cx="2243795" cy="57949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t>Probability of image in each class</a:t>
            </a:r>
          </a:p>
        </p:txBody>
      </p:sp>
      <p:cxnSp>
        <p:nvCxnSpPr>
          <p:cNvPr id="11" name="Straight Arrow Connector 10">
            <a:extLst>
              <a:ext uri="{FF2B5EF4-FFF2-40B4-BE49-F238E27FC236}">
                <a16:creationId xmlns:a16="http://schemas.microsoft.com/office/drawing/2014/main" id="{BF38BEC6-036B-3941-ACA5-A51E1F5F2BBE}"/>
              </a:ext>
            </a:extLst>
          </p:cNvPr>
          <p:cNvCxnSpPr>
            <a:cxnSpLocks/>
          </p:cNvCxnSpPr>
          <p:nvPr/>
        </p:nvCxnSpPr>
        <p:spPr>
          <a:xfrm flipV="1">
            <a:off x="2208628" y="3574514"/>
            <a:ext cx="738554" cy="308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33733507-24A8-AE4F-9E47-E4AD3C9B9E8A}"/>
              </a:ext>
            </a:extLst>
          </p:cNvPr>
          <p:cNvCxnSpPr>
            <a:cxnSpLocks/>
            <a:stCxn id="9" idx="3"/>
          </p:cNvCxnSpPr>
          <p:nvPr/>
        </p:nvCxnSpPr>
        <p:spPr>
          <a:xfrm>
            <a:off x="5416062" y="3608579"/>
            <a:ext cx="60373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DF611749-1C2A-47EE-AB2C-91839E983D27}"/>
              </a:ext>
            </a:extLst>
          </p:cNvPr>
          <p:cNvSpPr txBox="1"/>
          <p:nvPr/>
        </p:nvSpPr>
        <p:spPr>
          <a:xfrm>
            <a:off x="471027" y="3221164"/>
            <a:ext cx="758824" cy="86177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t>Generated image contains single object</a:t>
            </a:r>
            <a:endParaRPr lang="en-US" sz="1000">
              <a:cs typeface="Times New Roman"/>
            </a:endParaRPr>
          </a:p>
        </p:txBody>
      </p:sp>
    </p:spTree>
    <p:extLst>
      <p:ext uri="{BB962C8B-B14F-4D97-AF65-F5344CB8AC3E}">
        <p14:creationId xmlns:p14="http://schemas.microsoft.com/office/powerpoint/2010/main" val="11822523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507259-C237-A141-B01E-22D5F45A2C8F}"/>
              </a:ext>
            </a:extLst>
          </p:cNvPr>
          <p:cNvSpPr>
            <a:spLocks noGrp="1"/>
          </p:cNvSpPr>
          <p:nvPr>
            <p:ph type="title"/>
          </p:nvPr>
        </p:nvSpPr>
        <p:spPr/>
        <p:txBody>
          <a:bodyPr/>
          <a:lstStyle/>
          <a:p>
            <a:r>
              <a:rPr lang="en-US"/>
              <a:t>Evaluation Metrics</a:t>
            </a:r>
          </a:p>
        </p:txBody>
      </p:sp>
      <p:sp>
        <p:nvSpPr>
          <p:cNvPr id="3" name="Content Placeholder 2">
            <a:extLst>
              <a:ext uri="{FF2B5EF4-FFF2-40B4-BE49-F238E27FC236}">
                <a16:creationId xmlns:a16="http://schemas.microsoft.com/office/drawing/2014/main" id="{27C2B60B-D536-1D46-9B38-402CDE77F8E6}"/>
              </a:ext>
            </a:extLst>
          </p:cNvPr>
          <p:cNvSpPr>
            <a:spLocks noGrp="1"/>
          </p:cNvSpPr>
          <p:nvPr>
            <p:ph idx="1"/>
          </p:nvPr>
        </p:nvSpPr>
        <p:spPr>
          <a:xfrm>
            <a:off x="499403" y="1772558"/>
            <a:ext cx="8229600" cy="3619233"/>
          </a:xfrm>
        </p:spPr>
        <p:txBody>
          <a:bodyPr vert="horz" lIns="91440" tIns="45720" rIns="91440" bIns="45720" rtlCol="0" anchor="t">
            <a:normAutofit fontScale="47500" lnSpcReduction="20000"/>
          </a:bodyPr>
          <a:lstStyle/>
          <a:p>
            <a:pPr marL="457200" indent="-457200" fontAlgn="base"/>
            <a:r>
              <a:rPr lang="en-US"/>
              <a:t>​VS Similarity and R-Precision​​</a:t>
            </a:r>
            <a:endParaRPr lang="en-US">
              <a:cs typeface="Times New Roman"/>
            </a:endParaRPr>
          </a:p>
          <a:p>
            <a:pPr lvl="1" fontAlgn="base"/>
            <a:r>
              <a:rPr lang="en-US"/>
              <a:t>Visual Semantic Similarity: Measures the distance between generated image and caption.​</a:t>
            </a:r>
            <a:endParaRPr lang="en-US">
              <a:cs typeface="Times New Roman"/>
            </a:endParaRPr>
          </a:p>
          <a:p>
            <a:pPr lvl="1" fontAlgn="base"/>
            <a:r>
              <a:rPr lang="en-US"/>
              <a:t>R-precision: Performs ranking of the similarity between real caption and randomly sampled captions for a given generated image.​</a:t>
            </a:r>
            <a:endParaRPr lang="en-US">
              <a:cs typeface="Times New Roman"/>
            </a:endParaRPr>
          </a:p>
          <a:p>
            <a:pPr fontAlgn="base"/>
            <a:endParaRPr lang="en-US">
              <a:cs typeface="Times New Roman"/>
            </a:endParaRPr>
          </a:p>
          <a:p>
            <a:pPr marL="0" indent="0" fontAlgn="base">
              <a:buNone/>
            </a:pPr>
            <a:r>
              <a:rPr lang="en-US"/>
              <a:t>​</a:t>
            </a:r>
            <a:endParaRPr lang="en-US">
              <a:cs typeface="Times New Roman"/>
            </a:endParaRPr>
          </a:p>
          <a:p>
            <a:pPr fontAlgn="base"/>
            <a:endParaRPr lang="en-US"/>
          </a:p>
          <a:p>
            <a:pPr marL="0" indent="0" fontAlgn="base">
              <a:buNone/>
            </a:pPr>
            <a:r>
              <a:rPr lang="en-US"/>
              <a:t>​</a:t>
            </a:r>
            <a:endParaRPr lang="en-US">
              <a:cs typeface="Times New Roman"/>
            </a:endParaRPr>
          </a:p>
          <a:p>
            <a:pPr marL="0" indent="0" fontAlgn="base">
              <a:buNone/>
            </a:pPr>
            <a:r>
              <a:rPr lang="en-US"/>
              <a:t>​</a:t>
            </a:r>
            <a:endParaRPr lang="en-US">
              <a:cs typeface="Times New Roman"/>
            </a:endParaRPr>
          </a:p>
          <a:p>
            <a:pPr fontAlgn="base"/>
            <a:endParaRPr lang="en-US"/>
          </a:p>
          <a:p>
            <a:pPr fontAlgn="base"/>
            <a:endParaRPr lang="en-US"/>
          </a:p>
          <a:p>
            <a:endParaRPr lang="en-US"/>
          </a:p>
          <a:p>
            <a:r>
              <a:rPr lang="en-US"/>
              <a:t>Drawback: </a:t>
            </a:r>
            <a:endParaRPr lang="en-US">
              <a:cs typeface="Times New Roman" panose="02020603050405020304"/>
            </a:endParaRPr>
          </a:p>
          <a:p>
            <a:pPr lvl="1"/>
            <a:r>
              <a:rPr lang="en-US"/>
              <a:t>These two metrics do not evaluate the quality of individual objects.</a:t>
            </a:r>
            <a:endParaRPr lang="en-US">
              <a:cs typeface="Times New Roman"/>
            </a:endParaRPr>
          </a:p>
          <a:p>
            <a:pPr lvl="1"/>
            <a:r>
              <a:rPr lang="en-US">
                <a:cs typeface="Times New Roman"/>
              </a:rPr>
              <a:t>Models might overfit to the evaluation metric during training.</a:t>
            </a:r>
          </a:p>
          <a:p>
            <a:pPr lvl="1"/>
            <a:r>
              <a:rPr lang="en-US">
                <a:cs typeface="Times New Roman"/>
              </a:rPr>
              <a:t>Images are evaluated based on background characteristics.</a:t>
            </a:r>
          </a:p>
          <a:p>
            <a:endParaRPr lang="en-US">
              <a:cs typeface="Times New Roman"/>
            </a:endParaRPr>
          </a:p>
        </p:txBody>
      </p:sp>
      <p:sp>
        <p:nvSpPr>
          <p:cNvPr id="4" name="Date Placeholder 3">
            <a:extLst>
              <a:ext uri="{FF2B5EF4-FFF2-40B4-BE49-F238E27FC236}">
                <a16:creationId xmlns:a16="http://schemas.microsoft.com/office/drawing/2014/main" id="{1DBD117C-8E51-B544-956B-188FB473F1E2}"/>
              </a:ext>
            </a:extLst>
          </p:cNvPr>
          <p:cNvSpPr>
            <a:spLocks noGrp="1"/>
          </p:cNvSpPr>
          <p:nvPr>
            <p:ph type="dt" sz="half" idx="10"/>
          </p:nvPr>
        </p:nvSpPr>
        <p:spPr/>
        <p:txBody>
          <a:bodyPr/>
          <a:lstStyle/>
          <a:p>
            <a:r>
              <a:rPr lang="en-US"/>
              <a:t>May 14, 2021</a:t>
            </a:r>
          </a:p>
        </p:txBody>
      </p:sp>
      <p:sp>
        <p:nvSpPr>
          <p:cNvPr id="5" name="Footer Placeholder 4">
            <a:extLst>
              <a:ext uri="{FF2B5EF4-FFF2-40B4-BE49-F238E27FC236}">
                <a16:creationId xmlns:a16="http://schemas.microsoft.com/office/drawing/2014/main" id="{C868C54D-927C-8244-A5A5-A219C3DBC329}"/>
              </a:ext>
            </a:extLst>
          </p:cNvPr>
          <p:cNvSpPr>
            <a:spLocks noGrp="1"/>
          </p:cNvSpPr>
          <p:nvPr>
            <p:ph type="ftr" sz="quarter" idx="11"/>
          </p:nvPr>
        </p:nvSpPr>
        <p:spPr/>
        <p:txBody>
          <a:bodyPr/>
          <a:lstStyle/>
          <a:p>
            <a:r>
              <a:rPr lang="en-US"/>
              <a:t>Artificial Intelligence enabled Image Generation from text</a:t>
            </a:r>
          </a:p>
        </p:txBody>
      </p:sp>
      <p:sp>
        <p:nvSpPr>
          <p:cNvPr id="6" name="Slide Number Placeholder 5">
            <a:extLst>
              <a:ext uri="{FF2B5EF4-FFF2-40B4-BE49-F238E27FC236}">
                <a16:creationId xmlns:a16="http://schemas.microsoft.com/office/drawing/2014/main" id="{260E86ED-607C-1D47-A55D-F39166538363}"/>
              </a:ext>
            </a:extLst>
          </p:cNvPr>
          <p:cNvSpPr>
            <a:spLocks noGrp="1"/>
          </p:cNvSpPr>
          <p:nvPr>
            <p:ph type="sldNum" sz="quarter" idx="12"/>
          </p:nvPr>
        </p:nvSpPr>
        <p:spPr/>
        <p:txBody>
          <a:bodyPr/>
          <a:lstStyle/>
          <a:p>
            <a:fld id="{34E7E628-D8CE-DA44-BFF7-C4887CBB62DB}" type="slidenum">
              <a:rPr lang="en-US" smtClean="0"/>
              <a:t>27</a:t>
            </a:fld>
            <a:endParaRPr lang="en-US"/>
          </a:p>
        </p:txBody>
      </p:sp>
      <p:pic>
        <p:nvPicPr>
          <p:cNvPr id="8196" name="Picture 4">
            <a:extLst>
              <a:ext uri="{FF2B5EF4-FFF2-40B4-BE49-F238E27FC236}">
                <a16:creationId xmlns:a16="http://schemas.microsoft.com/office/drawing/2014/main" id="{B98162EE-CD09-5147-B12B-AF3F63A625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9771" y="3328842"/>
            <a:ext cx="1332035" cy="996319"/>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2E192420-DB18-2C41-8910-BC7ECD966274}"/>
              </a:ext>
            </a:extLst>
          </p:cNvPr>
          <p:cNvSpPr/>
          <p:nvPr/>
        </p:nvSpPr>
        <p:spPr>
          <a:xfrm>
            <a:off x="794876" y="2833936"/>
            <a:ext cx="2355263" cy="369332"/>
          </a:xfrm>
          <a:prstGeom prst="rect">
            <a:avLst/>
          </a:prstGeom>
        </p:spPr>
        <p:txBody>
          <a:bodyPr wrap="square" lIns="91440" tIns="45720" rIns="91440" bIns="45720" anchor="t">
            <a:spAutoFit/>
          </a:bodyPr>
          <a:lstStyle/>
          <a:p>
            <a:r>
              <a:rPr lang="en-US"/>
              <a:t>"A person eating pizza"</a:t>
            </a:r>
          </a:p>
        </p:txBody>
      </p:sp>
      <p:cxnSp>
        <p:nvCxnSpPr>
          <p:cNvPr id="9" name="Straight Arrow Connector 8">
            <a:extLst>
              <a:ext uri="{FF2B5EF4-FFF2-40B4-BE49-F238E27FC236}">
                <a16:creationId xmlns:a16="http://schemas.microsoft.com/office/drawing/2014/main" id="{B3E2BD2C-8855-1742-9D7F-19464F15FB18}"/>
              </a:ext>
            </a:extLst>
          </p:cNvPr>
          <p:cNvCxnSpPr/>
          <p:nvPr/>
        </p:nvCxnSpPr>
        <p:spPr>
          <a:xfrm>
            <a:off x="2859539" y="3232501"/>
            <a:ext cx="891005" cy="45217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70FDEE64-541B-5B4A-B50F-472EA4E1C1FA}"/>
              </a:ext>
            </a:extLst>
          </p:cNvPr>
          <p:cNvCxnSpPr/>
          <p:nvPr/>
        </p:nvCxnSpPr>
        <p:spPr>
          <a:xfrm flipV="1">
            <a:off x="2622077" y="3864418"/>
            <a:ext cx="1139447" cy="27272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46FA256C-2F2D-DA4C-B3E9-DD386FC0DBEE}"/>
              </a:ext>
            </a:extLst>
          </p:cNvPr>
          <p:cNvCxnSpPr/>
          <p:nvPr/>
        </p:nvCxnSpPr>
        <p:spPr>
          <a:xfrm>
            <a:off x="6148764" y="3914640"/>
            <a:ext cx="532979" cy="223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8" name="Rectangle 7">
            <a:extLst>
              <a:ext uri="{FF2B5EF4-FFF2-40B4-BE49-F238E27FC236}">
                <a16:creationId xmlns:a16="http://schemas.microsoft.com/office/drawing/2014/main" id="{82FE4D8F-BF6E-4310-8620-A498C6BA5384}"/>
              </a:ext>
            </a:extLst>
          </p:cNvPr>
          <p:cNvSpPr/>
          <p:nvPr/>
        </p:nvSpPr>
        <p:spPr>
          <a:xfrm>
            <a:off x="3801454" y="3373859"/>
            <a:ext cx="2348193" cy="90015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r>
              <a:rPr lang="en-US" sz="1500">
                <a:ea typeface="+mn-lt"/>
                <a:cs typeface="+mn-lt"/>
              </a:rPr>
              <a:t>Calculates cosine similarity for all the encoded pair. </a:t>
            </a:r>
          </a:p>
          <a:p>
            <a:r>
              <a:rPr lang="en-US" sz="1500">
                <a:ea typeface="+mn-lt"/>
                <a:cs typeface="+mn-lt"/>
              </a:rPr>
              <a:t>Rank similarities. </a:t>
            </a:r>
            <a:endParaRPr lang="en-US" sz="1500">
              <a:cs typeface="Times New Roman"/>
            </a:endParaRPr>
          </a:p>
        </p:txBody>
      </p:sp>
      <p:sp>
        <p:nvSpPr>
          <p:cNvPr id="10" name="Rectangle 9">
            <a:extLst>
              <a:ext uri="{FF2B5EF4-FFF2-40B4-BE49-F238E27FC236}">
                <a16:creationId xmlns:a16="http://schemas.microsoft.com/office/drawing/2014/main" id="{B35A123F-1BA8-42EE-B149-A37C8CA77ABD}"/>
              </a:ext>
            </a:extLst>
          </p:cNvPr>
          <p:cNvSpPr/>
          <p:nvPr/>
        </p:nvSpPr>
        <p:spPr>
          <a:xfrm>
            <a:off x="6712217" y="3654405"/>
            <a:ext cx="1569576" cy="48239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500">
                <a:ea typeface="+mn-lt"/>
                <a:cs typeface="+mn-lt"/>
              </a:rPr>
              <a:t>R-precision score</a:t>
            </a:r>
            <a:endParaRPr lang="en-US" sz="1500">
              <a:cs typeface="Times New Roman"/>
            </a:endParaRPr>
          </a:p>
        </p:txBody>
      </p:sp>
    </p:spTree>
    <p:extLst>
      <p:ext uri="{BB962C8B-B14F-4D97-AF65-F5344CB8AC3E}">
        <p14:creationId xmlns:p14="http://schemas.microsoft.com/office/powerpoint/2010/main" val="34654023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EB6706-CE98-A944-94E3-58B0BE5817D8}"/>
              </a:ext>
            </a:extLst>
          </p:cNvPr>
          <p:cNvSpPr>
            <a:spLocks noGrp="1"/>
          </p:cNvSpPr>
          <p:nvPr>
            <p:ph type="title"/>
          </p:nvPr>
        </p:nvSpPr>
        <p:spPr/>
        <p:txBody>
          <a:bodyPr>
            <a:normAutofit/>
          </a:bodyPr>
          <a:lstStyle/>
          <a:p>
            <a:pPr algn="l"/>
            <a:r>
              <a:rPr lang="en-US"/>
              <a:t>Semantic​ Object Accuracy</a:t>
            </a:r>
          </a:p>
        </p:txBody>
      </p:sp>
      <p:sp>
        <p:nvSpPr>
          <p:cNvPr id="3" name="Content Placeholder 2">
            <a:extLst>
              <a:ext uri="{FF2B5EF4-FFF2-40B4-BE49-F238E27FC236}">
                <a16:creationId xmlns:a16="http://schemas.microsoft.com/office/drawing/2014/main" id="{8ADE51B1-4CBB-7C42-8E86-ECC2C69E62FF}"/>
              </a:ext>
            </a:extLst>
          </p:cNvPr>
          <p:cNvSpPr>
            <a:spLocks noGrp="1"/>
          </p:cNvSpPr>
          <p:nvPr>
            <p:ph idx="1"/>
          </p:nvPr>
        </p:nvSpPr>
        <p:spPr/>
        <p:txBody>
          <a:bodyPr vert="horz" lIns="91440" tIns="45720" rIns="91440" bIns="45720" rtlCol="0" anchor="t">
            <a:normAutofit/>
          </a:bodyPr>
          <a:lstStyle/>
          <a:p>
            <a:pPr fontAlgn="base"/>
            <a:r>
              <a:rPr lang="en-US" sz="1600"/>
              <a:t>To address the challenges and issue mentioned above. ​</a:t>
            </a:r>
            <a:endParaRPr lang="en-US" sz="1600">
              <a:cs typeface="Times New Roman"/>
            </a:endParaRPr>
          </a:p>
          <a:p>
            <a:pPr lvl="1" fontAlgn="base"/>
            <a:r>
              <a:rPr lang="en-US" sz="1600"/>
              <a:t>We use one of the novel evaluation metric based on pretrained object detector network.​</a:t>
            </a:r>
            <a:endParaRPr lang="en-US" sz="1600">
              <a:cs typeface="Times New Roman"/>
            </a:endParaRPr>
          </a:p>
          <a:p>
            <a:pPr fontAlgn="base"/>
            <a:r>
              <a:rPr lang="en-US" sz="1600"/>
              <a:t>SOA addresses three main problems,​</a:t>
            </a:r>
            <a:endParaRPr lang="en-US" sz="1600">
              <a:cs typeface="Times New Roman"/>
            </a:endParaRPr>
          </a:p>
          <a:p>
            <a:pPr lvl="1" fontAlgn="base"/>
            <a:r>
              <a:rPr lang="en-US" sz="1600"/>
              <a:t>Takes image caption into account.​</a:t>
            </a:r>
            <a:endParaRPr lang="en-US" sz="1600">
              <a:cs typeface="Times New Roman"/>
            </a:endParaRPr>
          </a:p>
          <a:p>
            <a:pPr lvl="1" fontAlgn="base"/>
            <a:r>
              <a:rPr lang="en-US" sz="1600"/>
              <a:t>Pre-trained object detector on same domain.​</a:t>
            </a:r>
            <a:endParaRPr lang="en-US" sz="1600">
              <a:cs typeface="Times New Roman"/>
            </a:endParaRPr>
          </a:p>
          <a:p>
            <a:pPr lvl="1" fontAlgn="base"/>
            <a:r>
              <a:rPr lang="en-US" sz="1600"/>
              <a:t>Focuses on foreground object.</a:t>
            </a:r>
            <a:endParaRPr lang="en-US" sz="1600">
              <a:cs typeface="Times New Roman"/>
            </a:endParaRPr>
          </a:p>
          <a:p>
            <a:r>
              <a:rPr lang="en-US">
                <a:solidFill>
                  <a:schemeClr val="bg1"/>
                </a:solidFill>
                <a:ea typeface="+mn-lt"/>
                <a:cs typeface="+mn-lt"/>
              </a:rPr>
              <a:t>R-: Performs ranking of the similarity between real caption and randomly sampled captions for a given generated image.</a:t>
            </a:r>
            <a:endParaRPr lang="en-US">
              <a:solidFill>
                <a:schemeClr val="bg1"/>
              </a:solidFill>
              <a:cs typeface="Times New Roman"/>
            </a:endParaRPr>
          </a:p>
        </p:txBody>
      </p:sp>
      <p:sp>
        <p:nvSpPr>
          <p:cNvPr id="4" name="Date Placeholder 3">
            <a:extLst>
              <a:ext uri="{FF2B5EF4-FFF2-40B4-BE49-F238E27FC236}">
                <a16:creationId xmlns:a16="http://schemas.microsoft.com/office/drawing/2014/main" id="{E6E07D3D-C59F-D54A-B798-A2C6271B1A06}"/>
              </a:ext>
            </a:extLst>
          </p:cNvPr>
          <p:cNvSpPr>
            <a:spLocks noGrp="1"/>
          </p:cNvSpPr>
          <p:nvPr>
            <p:ph type="dt" sz="half" idx="10"/>
          </p:nvPr>
        </p:nvSpPr>
        <p:spPr/>
        <p:txBody>
          <a:bodyPr/>
          <a:lstStyle/>
          <a:p>
            <a:r>
              <a:rPr lang="en-US"/>
              <a:t>May 14, 2021</a:t>
            </a:r>
          </a:p>
        </p:txBody>
      </p:sp>
      <p:sp>
        <p:nvSpPr>
          <p:cNvPr id="5" name="Footer Placeholder 4">
            <a:extLst>
              <a:ext uri="{FF2B5EF4-FFF2-40B4-BE49-F238E27FC236}">
                <a16:creationId xmlns:a16="http://schemas.microsoft.com/office/drawing/2014/main" id="{369AB7DA-3FEF-8840-8044-93D4E004753F}"/>
              </a:ext>
            </a:extLst>
          </p:cNvPr>
          <p:cNvSpPr>
            <a:spLocks noGrp="1"/>
          </p:cNvSpPr>
          <p:nvPr>
            <p:ph type="ftr" sz="quarter" idx="11"/>
          </p:nvPr>
        </p:nvSpPr>
        <p:spPr/>
        <p:txBody>
          <a:bodyPr/>
          <a:lstStyle/>
          <a:p>
            <a:r>
              <a:rPr lang="en-US"/>
              <a:t>Artificial Intelligence enabled Image Generation from text</a:t>
            </a:r>
          </a:p>
        </p:txBody>
      </p:sp>
      <p:sp>
        <p:nvSpPr>
          <p:cNvPr id="6" name="Slide Number Placeholder 5">
            <a:extLst>
              <a:ext uri="{FF2B5EF4-FFF2-40B4-BE49-F238E27FC236}">
                <a16:creationId xmlns:a16="http://schemas.microsoft.com/office/drawing/2014/main" id="{633E737A-7E0C-2445-972F-0E912F5F0FE9}"/>
              </a:ext>
            </a:extLst>
          </p:cNvPr>
          <p:cNvSpPr>
            <a:spLocks noGrp="1"/>
          </p:cNvSpPr>
          <p:nvPr>
            <p:ph type="sldNum" sz="quarter" idx="12"/>
          </p:nvPr>
        </p:nvSpPr>
        <p:spPr/>
        <p:txBody>
          <a:bodyPr/>
          <a:lstStyle/>
          <a:p>
            <a:fld id="{34E7E628-D8CE-DA44-BFF7-C4887CBB62DB}" type="slidenum">
              <a:rPr lang="en-US" smtClean="0"/>
              <a:t>28</a:t>
            </a:fld>
            <a:endParaRPr lang="en-US"/>
          </a:p>
        </p:txBody>
      </p:sp>
      <p:sp>
        <p:nvSpPr>
          <p:cNvPr id="7" name="TextBox 6">
            <a:extLst>
              <a:ext uri="{FF2B5EF4-FFF2-40B4-BE49-F238E27FC236}">
                <a16:creationId xmlns:a16="http://schemas.microsoft.com/office/drawing/2014/main" id="{EE9FD282-CAF7-4531-927E-D94601557CE3}"/>
              </a:ext>
            </a:extLst>
          </p:cNvPr>
          <p:cNvSpPr txBox="1"/>
          <p:nvPr/>
        </p:nvSpPr>
        <p:spPr>
          <a:xfrm>
            <a:off x="969963" y="3838283"/>
            <a:ext cx="2314574" cy="3231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500"/>
              <a:t>"A person eating a pizza"</a:t>
            </a:r>
            <a:endParaRPr lang="en-US" sz="1500">
              <a:cs typeface="Times New Roman"/>
            </a:endParaRPr>
          </a:p>
        </p:txBody>
      </p:sp>
      <p:pic>
        <p:nvPicPr>
          <p:cNvPr id="8" name="Picture 8" descr="A person eating pizza&#10;&#10;Description automatically generated">
            <a:extLst>
              <a:ext uri="{FF2B5EF4-FFF2-40B4-BE49-F238E27FC236}">
                <a16:creationId xmlns:a16="http://schemas.microsoft.com/office/drawing/2014/main" id="{C32BDBF7-2296-41A7-BAE8-4FFE934A7AC7}"/>
              </a:ext>
            </a:extLst>
          </p:cNvPr>
          <p:cNvPicPr>
            <a:picLocks noChangeAspect="1"/>
          </p:cNvPicPr>
          <p:nvPr/>
        </p:nvPicPr>
        <p:blipFill>
          <a:blip r:embed="rId2"/>
          <a:stretch>
            <a:fillRect/>
          </a:stretch>
        </p:blipFill>
        <p:spPr>
          <a:xfrm>
            <a:off x="1193068" y="4331264"/>
            <a:ext cx="1862871" cy="1399535"/>
          </a:xfrm>
          <a:prstGeom prst="rect">
            <a:avLst/>
          </a:prstGeom>
        </p:spPr>
      </p:pic>
      <p:pic>
        <p:nvPicPr>
          <p:cNvPr id="9" name="Picture 8" descr="A person eating pizza&#10;&#10;Description automatically generated">
            <a:extLst>
              <a:ext uri="{FF2B5EF4-FFF2-40B4-BE49-F238E27FC236}">
                <a16:creationId xmlns:a16="http://schemas.microsoft.com/office/drawing/2014/main" id="{6B7CF781-EF9D-44C3-9A0E-54A6A389CECC}"/>
              </a:ext>
            </a:extLst>
          </p:cNvPr>
          <p:cNvPicPr>
            <a:picLocks noChangeAspect="1"/>
          </p:cNvPicPr>
          <p:nvPr/>
        </p:nvPicPr>
        <p:blipFill>
          <a:blip r:embed="rId2"/>
          <a:stretch>
            <a:fillRect/>
          </a:stretch>
        </p:blipFill>
        <p:spPr>
          <a:xfrm>
            <a:off x="6471148" y="4228104"/>
            <a:ext cx="1862871" cy="1399535"/>
          </a:xfrm>
          <a:prstGeom prst="rect">
            <a:avLst/>
          </a:prstGeom>
        </p:spPr>
      </p:pic>
      <p:sp>
        <p:nvSpPr>
          <p:cNvPr id="10" name="Rectangle 9">
            <a:extLst>
              <a:ext uri="{FF2B5EF4-FFF2-40B4-BE49-F238E27FC236}">
                <a16:creationId xmlns:a16="http://schemas.microsoft.com/office/drawing/2014/main" id="{89CDD586-800F-4F95-BCB1-D5511967DCA8}"/>
              </a:ext>
            </a:extLst>
          </p:cNvPr>
          <p:cNvSpPr/>
          <p:nvPr/>
        </p:nvSpPr>
        <p:spPr>
          <a:xfrm>
            <a:off x="7171914" y="4325826"/>
            <a:ext cx="565149" cy="19228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a:solidFill>
                  <a:schemeClr val="tx1"/>
                </a:solidFill>
                <a:cs typeface="Times New Roman"/>
              </a:rPr>
              <a:t>Person</a:t>
            </a:r>
          </a:p>
        </p:txBody>
      </p:sp>
      <p:sp>
        <p:nvSpPr>
          <p:cNvPr id="14" name="Rectangle 13">
            <a:extLst>
              <a:ext uri="{FF2B5EF4-FFF2-40B4-BE49-F238E27FC236}">
                <a16:creationId xmlns:a16="http://schemas.microsoft.com/office/drawing/2014/main" id="{A683611A-C91D-4811-813A-8137371C5686}"/>
              </a:ext>
            </a:extLst>
          </p:cNvPr>
          <p:cNvSpPr/>
          <p:nvPr/>
        </p:nvSpPr>
        <p:spPr>
          <a:xfrm>
            <a:off x="6747182" y="5297424"/>
            <a:ext cx="549274" cy="20815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a:solidFill>
                  <a:schemeClr val="tx1"/>
                </a:solidFill>
                <a:cs typeface="Times New Roman"/>
              </a:rPr>
              <a:t>Pizza</a:t>
            </a:r>
          </a:p>
        </p:txBody>
      </p:sp>
      <p:sp>
        <p:nvSpPr>
          <p:cNvPr id="15" name="Rectangle 14">
            <a:extLst>
              <a:ext uri="{FF2B5EF4-FFF2-40B4-BE49-F238E27FC236}">
                <a16:creationId xmlns:a16="http://schemas.microsoft.com/office/drawing/2014/main" id="{443111AE-D98C-49A8-8516-44EA7911B5B8}"/>
              </a:ext>
            </a:extLst>
          </p:cNvPr>
          <p:cNvSpPr/>
          <p:nvPr/>
        </p:nvSpPr>
        <p:spPr>
          <a:xfrm>
            <a:off x="4305299" y="4514430"/>
            <a:ext cx="1200149" cy="64459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1"/>
                </a:solidFill>
                <a:cs typeface="Times New Roman"/>
              </a:rPr>
              <a:t>YOLOv3 Network</a:t>
            </a:r>
            <a:endParaRPr lang="en-US">
              <a:solidFill>
                <a:schemeClr val="tx1"/>
              </a:solidFill>
            </a:endParaRPr>
          </a:p>
        </p:txBody>
      </p:sp>
      <p:cxnSp>
        <p:nvCxnSpPr>
          <p:cNvPr id="16" name="Straight Arrow Connector 15">
            <a:extLst>
              <a:ext uri="{FF2B5EF4-FFF2-40B4-BE49-F238E27FC236}">
                <a16:creationId xmlns:a16="http://schemas.microsoft.com/office/drawing/2014/main" id="{2BC4BE71-9F15-4E73-B1FC-152C2EB926F2}"/>
              </a:ext>
            </a:extLst>
          </p:cNvPr>
          <p:cNvCxnSpPr/>
          <p:nvPr/>
        </p:nvCxnSpPr>
        <p:spPr>
          <a:xfrm>
            <a:off x="3146426" y="4030409"/>
            <a:ext cx="1065211" cy="60492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53DF9B2F-56B8-4C55-9630-D84725A4102D}"/>
              </a:ext>
            </a:extLst>
          </p:cNvPr>
          <p:cNvCxnSpPr>
            <a:cxnSpLocks/>
          </p:cNvCxnSpPr>
          <p:nvPr/>
        </p:nvCxnSpPr>
        <p:spPr>
          <a:xfrm flipV="1">
            <a:off x="3105860" y="4833712"/>
            <a:ext cx="1065211" cy="31558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0B6598FA-4A32-46BE-97FF-2A26CF4BAF02}"/>
              </a:ext>
            </a:extLst>
          </p:cNvPr>
          <p:cNvCxnSpPr>
            <a:cxnSpLocks/>
          </p:cNvCxnSpPr>
          <p:nvPr/>
        </p:nvCxnSpPr>
        <p:spPr>
          <a:xfrm>
            <a:off x="5510884" y="4871558"/>
            <a:ext cx="962023" cy="1770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7798340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EBCEDB-7826-BF48-9652-89D949C790AF}"/>
              </a:ext>
            </a:extLst>
          </p:cNvPr>
          <p:cNvSpPr>
            <a:spLocks noGrp="1"/>
          </p:cNvSpPr>
          <p:nvPr>
            <p:ph type="title"/>
          </p:nvPr>
        </p:nvSpPr>
        <p:spPr/>
        <p:txBody>
          <a:bodyPr/>
          <a:lstStyle/>
          <a:p>
            <a:r>
              <a:rPr lang="en-US"/>
              <a:t>Semantic Object Accuracy</a:t>
            </a:r>
          </a:p>
        </p:txBody>
      </p:sp>
      <p:sp>
        <p:nvSpPr>
          <p:cNvPr id="3" name="Content Placeholder 2">
            <a:extLst>
              <a:ext uri="{FF2B5EF4-FFF2-40B4-BE49-F238E27FC236}">
                <a16:creationId xmlns:a16="http://schemas.microsoft.com/office/drawing/2014/main" id="{9D147267-03BF-5D42-85B0-2728B26F05AE}"/>
              </a:ext>
            </a:extLst>
          </p:cNvPr>
          <p:cNvSpPr>
            <a:spLocks noGrp="1"/>
          </p:cNvSpPr>
          <p:nvPr>
            <p:ph idx="1"/>
          </p:nvPr>
        </p:nvSpPr>
        <p:spPr/>
        <p:txBody>
          <a:bodyPr vert="horz" lIns="91440" tIns="45720" rIns="91440" bIns="45720" rtlCol="0" anchor="t">
            <a:noAutofit/>
          </a:bodyPr>
          <a:lstStyle/>
          <a:p>
            <a:pPr fontAlgn="base"/>
            <a:r>
              <a:rPr lang="en-US" sz="1800" b="1"/>
              <a:t>How this SOA works?​</a:t>
            </a:r>
            <a:endParaRPr lang="en-US" sz="1800" b="1">
              <a:cs typeface="Times New Roman"/>
            </a:endParaRPr>
          </a:p>
          <a:p>
            <a:pPr fontAlgn="base"/>
            <a:endParaRPr lang="en-US" sz="1500">
              <a:cs typeface="Times New Roman"/>
            </a:endParaRPr>
          </a:p>
          <a:p>
            <a:pPr fontAlgn="base"/>
            <a:r>
              <a:rPr lang="en-US" sz="1500"/>
              <a:t>For each of the 80 objects (person, dog, chair, bulb </a:t>
            </a:r>
            <a:r>
              <a:rPr lang="en-US" sz="1500" err="1"/>
              <a:t>etc</a:t>
            </a:r>
            <a:r>
              <a:rPr lang="en-US" sz="1500"/>
              <a:t>) that is given as label in MS-COCO dataset, all the captions are retrieved, and  three images are generated for each caption.​</a:t>
            </a:r>
            <a:endParaRPr lang="en-US" sz="1500">
              <a:cs typeface="Times New Roman"/>
            </a:endParaRPr>
          </a:p>
          <a:p>
            <a:pPr fontAlgn="base"/>
            <a:r>
              <a:rPr lang="en-US" sz="1500"/>
              <a:t>Ex. Captions (person, woman, man) -&gt; Label (person) and caption (monitor, tv, screen) -&gt; Label(monitor)​</a:t>
            </a:r>
            <a:endParaRPr lang="en-US" sz="1500">
              <a:cs typeface="Times New Roman"/>
            </a:endParaRPr>
          </a:p>
          <a:p>
            <a:pPr fontAlgn="base"/>
            <a:r>
              <a:rPr lang="en-US" sz="1500"/>
              <a:t>Generated images are given as input to </a:t>
            </a:r>
            <a:r>
              <a:rPr lang="en-US" sz="1500">
                <a:ea typeface="+mn-lt"/>
                <a:cs typeface="+mn-lt"/>
              </a:rPr>
              <a:t>pretrained object detector </a:t>
            </a:r>
            <a:r>
              <a:rPr lang="en-US" sz="1500"/>
              <a:t>to identify the objects in generated images.​</a:t>
            </a:r>
            <a:endParaRPr lang="en-US" sz="1500">
              <a:cs typeface="Times New Roman"/>
            </a:endParaRPr>
          </a:p>
          <a:p>
            <a:r>
              <a:rPr lang="en-US" sz="1500">
                <a:ea typeface="+mn-lt"/>
                <a:cs typeface="+mn-lt"/>
              </a:rPr>
              <a:t>For each label calculate how often the specific object was detected in the generated images for this label. (We get 80 individual results as there are 80 labels in MS-COCO dataset)</a:t>
            </a:r>
            <a:endParaRPr lang="en-US" sz="1500">
              <a:cs typeface="Times New Roman" panose="02020603050405020304"/>
            </a:endParaRPr>
          </a:p>
          <a:p>
            <a:pPr fontAlgn="base"/>
            <a:r>
              <a:rPr lang="en-US" sz="1500"/>
              <a:t>SOA: The SOA score gives us the true positives of a generated image,​</a:t>
            </a:r>
            <a:endParaRPr lang="en-US" sz="1500">
              <a:cs typeface="Times New Roman"/>
            </a:endParaRPr>
          </a:p>
          <a:p>
            <a:pPr lvl="1" fontAlgn="base"/>
            <a:r>
              <a:rPr lang="en-US" sz="1500"/>
              <a:t>Accuracy Score : Calculate the average accuracy for overall classes in a dataset.​</a:t>
            </a:r>
            <a:endParaRPr lang="en-US" sz="1500">
              <a:cs typeface="Times New Roman"/>
            </a:endParaRPr>
          </a:p>
          <a:p>
            <a:pPr marL="0" indent="0">
              <a:buNone/>
            </a:pPr>
            <a:endParaRPr lang="en-US" sz="1500">
              <a:cs typeface="Times New Roman"/>
            </a:endParaRPr>
          </a:p>
        </p:txBody>
      </p:sp>
      <p:sp>
        <p:nvSpPr>
          <p:cNvPr id="4" name="Date Placeholder 3">
            <a:extLst>
              <a:ext uri="{FF2B5EF4-FFF2-40B4-BE49-F238E27FC236}">
                <a16:creationId xmlns:a16="http://schemas.microsoft.com/office/drawing/2014/main" id="{4766CCC2-8F47-5545-88EA-C93EFE32B0C8}"/>
              </a:ext>
            </a:extLst>
          </p:cNvPr>
          <p:cNvSpPr>
            <a:spLocks noGrp="1"/>
          </p:cNvSpPr>
          <p:nvPr>
            <p:ph type="dt" sz="half" idx="10"/>
          </p:nvPr>
        </p:nvSpPr>
        <p:spPr/>
        <p:txBody>
          <a:bodyPr/>
          <a:lstStyle/>
          <a:p>
            <a:r>
              <a:rPr lang="en-US"/>
              <a:t>May 14, 2021</a:t>
            </a:r>
          </a:p>
        </p:txBody>
      </p:sp>
      <p:sp>
        <p:nvSpPr>
          <p:cNvPr id="5" name="Footer Placeholder 4">
            <a:extLst>
              <a:ext uri="{FF2B5EF4-FFF2-40B4-BE49-F238E27FC236}">
                <a16:creationId xmlns:a16="http://schemas.microsoft.com/office/drawing/2014/main" id="{E8A1F012-7914-0C45-A54F-93575A8B872D}"/>
              </a:ext>
            </a:extLst>
          </p:cNvPr>
          <p:cNvSpPr>
            <a:spLocks noGrp="1"/>
          </p:cNvSpPr>
          <p:nvPr>
            <p:ph type="ftr" sz="quarter" idx="11"/>
          </p:nvPr>
        </p:nvSpPr>
        <p:spPr/>
        <p:txBody>
          <a:bodyPr/>
          <a:lstStyle/>
          <a:p>
            <a:r>
              <a:rPr lang="en-US"/>
              <a:t>Artificial Intelligence enabled Image Generation from text</a:t>
            </a:r>
          </a:p>
        </p:txBody>
      </p:sp>
      <p:sp>
        <p:nvSpPr>
          <p:cNvPr id="6" name="Slide Number Placeholder 5">
            <a:extLst>
              <a:ext uri="{FF2B5EF4-FFF2-40B4-BE49-F238E27FC236}">
                <a16:creationId xmlns:a16="http://schemas.microsoft.com/office/drawing/2014/main" id="{C3C97442-5327-1749-B55C-46CA7BCA4EB9}"/>
              </a:ext>
            </a:extLst>
          </p:cNvPr>
          <p:cNvSpPr>
            <a:spLocks noGrp="1"/>
          </p:cNvSpPr>
          <p:nvPr>
            <p:ph type="sldNum" sz="quarter" idx="12"/>
          </p:nvPr>
        </p:nvSpPr>
        <p:spPr/>
        <p:txBody>
          <a:bodyPr/>
          <a:lstStyle/>
          <a:p>
            <a:fld id="{34E7E628-D8CE-DA44-BFF7-C4887CBB62DB}" type="slidenum">
              <a:rPr lang="en-US" smtClean="0"/>
              <a:t>29</a:t>
            </a:fld>
            <a:endParaRPr lang="en-US"/>
          </a:p>
        </p:txBody>
      </p:sp>
      <p:pic>
        <p:nvPicPr>
          <p:cNvPr id="7" name="Picture 7">
            <a:extLst>
              <a:ext uri="{FF2B5EF4-FFF2-40B4-BE49-F238E27FC236}">
                <a16:creationId xmlns:a16="http://schemas.microsoft.com/office/drawing/2014/main" id="{80877C50-4C6E-4427-87F2-3A360C706BBC}"/>
              </a:ext>
            </a:extLst>
          </p:cNvPr>
          <p:cNvPicPr>
            <a:picLocks noChangeAspect="1"/>
          </p:cNvPicPr>
          <p:nvPr/>
        </p:nvPicPr>
        <p:blipFill>
          <a:blip r:embed="rId3"/>
          <a:stretch>
            <a:fillRect/>
          </a:stretch>
        </p:blipFill>
        <p:spPr>
          <a:xfrm>
            <a:off x="5404441" y="1667036"/>
            <a:ext cx="2743200" cy="578438"/>
          </a:xfrm>
          <a:prstGeom prst="rect">
            <a:avLst/>
          </a:prstGeom>
        </p:spPr>
      </p:pic>
    </p:spTree>
    <p:extLst>
      <p:ext uri="{BB962C8B-B14F-4D97-AF65-F5344CB8AC3E}">
        <p14:creationId xmlns:p14="http://schemas.microsoft.com/office/powerpoint/2010/main" val="9005217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5544" y="1346815"/>
            <a:ext cx="8419514" cy="554560"/>
          </a:xfrm>
        </p:spPr>
        <p:txBody>
          <a:bodyPr>
            <a:noAutofit/>
          </a:bodyPr>
          <a:lstStyle/>
          <a:p>
            <a:pPr algn="l"/>
            <a:r>
              <a:rPr lang="en-US" sz="3200"/>
              <a:t>Previous Work</a:t>
            </a:r>
            <a:br>
              <a:rPr lang="en-US" sz="3200">
                <a:cs typeface="Arial"/>
              </a:rPr>
            </a:br>
            <a:r>
              <a:rPr lang="en-US" sz="3200">
                <a:cs typeface="Arial"/>
              </a:rPr>
              <a:t>StackGAN</a:t>
            </a:r>
            <a:br>
              <a:rPr lang="en-US" sz="3200"/>
            </a:br>
            <a:endParaRPr lang="en-US" sz="3200"/>
          </a:p>
        </p:txBody>
      </p:sp>
      <p:sp>
        <p:nvSpPr>
          <p:cNvPr id="3" name="Slide Number Placeholder 2"/>
          <p:cNvSpPr>
            <a:spLocks noGrp="1"/>
          </p:cNvSpPr>
          <p:nvPr>
            <p:ph type="sldNum" sz="quarter" idx="12"/>
          </p:nvPr>
        </p:nvSpPr>
        <p:spPr/>
        <p:txBody>
          <a:bodyPr/>
          <a:lstStyle/>
          <a:p>
            <a:fld id="{34E7E628-D8CE-DA44-BFF7-C4887CBB62DB}" type="slidenum">
              <a:rPr lang="en-US" smtClean="0"/>
              <a:t>3</a:t>
            </a:fld>
            <a:endParaRPr lang="en-US"/>
          </a:p>
        </p:txBody>
      </p:sp>
      <p:sp>
        <p:nvSpPr>
          <p:cNvPr id="9" name="Footer Placeholder 4">
            <a:extLst>
              <a:ext uri="{FF2B5EF4-FFF2-40B4-BE49-F238E27FC236}">
                <a16:creationId xmlns:a16="http://schemas.microsoft.com/office/drawing/2014/main" id="{477F7EAE-9886-E549-8CA3-FFA348179ECD}"/>
              </a:ext>
            </a:extLst>
          </p:cNvPr>
          <p:cNvSpPr>
            <a:spLocks noGrp="1"/>
          </p:cNvSpPr>
          <p:nvPr>
            <p:ph type="ftr" sz="quarter" idx="11"/>
          </p:nvPr>
        </p:nvSpPr>
        <p:spPr>
          <a:xfrm>
            <a:off x="2709789" y="5489071"/>
            <a:ext cx="3572022" cy="316442"/>
          </a:xfrm>
        </p:spPr>
        <p:txBody>
          <a:bodyPr/>
          <a:lstStyle/>
          <a:p>
            <a:r>
              <a:rPr lang="en-US"/>
              <a:t>Artificial Intelligence enabled Image Generation from text</a:t>
            </a:r>
          </a:p>
        </p:txBody>
      </p:sp>
      <p:sp>
        <p:nvSpPr>
          <p:cNvPr id="11" name="Date Placeholder 3">
            <a:extLst>
              <a:ext uri="{FF2B5EF4-FFF2-40B4-BE49-F238E27FC236}">
                <a16:creationId xmlns:a16="http://schemas.microsoft.com/office/drawing/2014/main" id="{578E568C-F09D-5442-BCA1-A9FD31B85673}"/>
              </a:ext>
            </a:extLst>
          </p:cNvPr>
          <p:cNvSpPr>
            <a:spLocks noGrp="1"/>
          </p:cNvSpPr>
          <p:nvPr>
            <p:ph type="dt" sz="half" idx="10"/>
          </p:nvPr>
        </p:nvSpPr>
        <p:spPr>
          <a:xfrm>
            <a:off x="457200" y="5508837"/>
            <a:ext cx="2133600" cy="316442"/>
          </a:xfrm>
        </p:spPr>
        <p:txBody>
          <a:bodyPr/>
          <a:lstStyle/>
          <a:p>
            <a:r>
              <a:rPr lang="en-US"/>
              <a:t>May 14, 2021</a:t>
            </a:r>
          </a:p>
        </p:txBody>
      </p:sp>
      <p:pic>
        <p:nvPicPr>
          <p:cNvPr id="17" name="Picture 17" descr="Diagram&#10;&#10;Description automatically generated">
            <a:extLst>
              <a:ext uri="{FF2B5EF4-FFF2-40B4-BE49-F238E27FC236}">
                <a16:creationId xmlns:a16="http://schemas.microsoft.com/office/drawing/2014/main" id="{427519CF-0D23-4F18-9446-4A96E18CBEEF}"/>
              </a:ext>
            </a:extLst>
          </p:cNvPr>
          <p:cNvPicPr>
            <a:picLocks noGrp="1" noChangeAspect="1"/>
          </p:cNvPicPr>
          <p:nvPr>
            <p:ph sz="half" idx="2"/>
          </p:nvPr>
        </p:nvPicPr>
        <p:blipFill>
          <a:blip r:embed="rId3"/>
          <a:stretch>
            <a:fillRect/>
          </a:stretch>
        </p:blipFill>
        <p:spPr>
          <a:xfrm>
            <a:off x="3302097" y="1171348"/>
            <a:ext cx="5840598" cy="3857085"/>
          </a:xfrm>
        </p:spPr>
      </p:pic>
      <p:sp>
        <p:nvSpPr>
          <p:cNvPr id="4" name="TextBox 3">
            <a:extLst>
              <a:ext uri="{FF2B5EF4-FFF2-40B4-BE49-F238E27FC236}">
                <a16:creationId xmlns:a16="http://schemas.microsoft.com/office/drawing/2014/main" id="{3EB15BB1-806A-4D8B-8FC2-1C92F6A4AC51}"/>
              </a:ext>
            </a:extLst>
          </p:cNvPr>
          <p:cNvSpPr txBox="1"/>
          <p:nvPr/>
        </p:nvSpPr>
        <p:spPr>
          <a:xfrm>
            <a:off x="5332923" y="5030193"/>
            <a:ext cx="2743200"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a:t>Reference -</a:t>
            </a:r>
            <a:r>
              <a:rPr lang="en-US" sz="1100">
                <a:ea typeface="+mn-lt"/>
                <a:cs typeface="+mn-lt"/>
              </a:rPr>
              <a:t>https://arxiv.org/abs/1612.03242</a:t>
            </a:r>
          </a:p>
        </p:txBody>
      </p:sp>
      <p:sp>
        <p:nvSpPr>
          <p:cNvPr id="5" name="TextBox 4">
            <a:extLst>
              <a:ext uri="{FF2B5EF4-FFF2-40B4-BE49-F238E27FC236}">
                <a16:creationId xmlns:a16="http://schemas.microsoft.com/office/drawing/2014/main" id="{2263585B-59FC-48F9-A108-C07540B379FA}"/>
              </a:ext>
            </a:extLst>
          </p:cNvPr>
          <p:cNvSpPr txBox="1"/>
          <p:nvPr/>
        </p:nvSpPr>
        <p:spPr>
          <a:xfrm>
            <a:off x="215575" y="2072060"/>
            <a:ext cx="2478251"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Two main ideas:</a:t>
            </a:r>
          </a:p>
          <a:p>
            <a:pPr marL="342900" indent="-342900">
              <a:buAutoNum type="arabicPeriod"/>
            </a:pPr>
            <a:r>
              <a:rPr lang="en-US">
                <a:cs typeface="Times New Roman"/>
              </a:rPr>
              <a:t>Mutli-Scale Architecture</a:t>
            </a:r>
          </a:p>
          <a:p>
            <a:pPr marL="342900" indent="-342900">
              <a:buAutoNum type="arabicPeriod"/>
            </a:pPr>
            <a:r>
              <a:rPr lang="en-US">
                <a:cs typeface="Times New Roman"/>
              </a:rPr>
              <a:t>Conditioning Augmentation</a:t>
            </a:r>
          </a:p>
        </p:txBody>
      </p:sp>
    </p:spTree>
    <p:extLst>
      <p:ext uri="{BB962C8B-B14F-4D97-AF65-F5344CB8AC3E}">
        <p14:creationId xmlns:p14="http://schemas.microsoft.com/office/powerpoint/2010/main" val="3219720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5"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8C3A70-2915-294A-A96D-542A7EF06CA6}"/>
              </a:ext>
            </a:extLst>
          </p:cNvPr>
          <p:cNvSpPr>
            <a:spLocks noGrp="1"/>
          </p:cNvSpPr>
          <p:nvPr>
            <p:ph type="title"/>
          </p:nvPr>
        </p:nvSpPr>
        <p:spPr/>
        <p:txBody>
          <a:bodyPr>
            <a:normAutofit/>
          </a:bodyPr>
          <a:lstStyle/>
          <a:p>
            <a:pPr algn="l"/>
            <a:r>
              <a:rPr lang="en-US"/>
              <a:t>Semantic​ Object Accuracy</a:t>
            </a:r>
          </a:p>
        </p:txBody>
      </p:sp>
      <p:sp>
        <p:nvSpPr>
          <p:cNvPr id="3" name="Content Placeholder 2">
            <a:extLst>
              <a:ext uri="{FF2B5EF4-FFF2-40B4-BE49-F238E27FC236}">
                <a16:creationId xmlns:a16="http://schemas.microsoft.com/office/drawing/2014/main" id="{5E0CEDE2-BE08-864D-9B33-0622FC8981A5}"/>
              </a:ext>
            </a:extLst>
          </p:cNvPr>
          <p:cNvSpPr>
            <a:spLocks noGrp="1"/>
          </p:cNvSpPr>
          <p:nvPr>
            <p:ph idx="1"/>
          </p:nvPr>
        </p:nvSpPr>
        <p:spPr/>
        <p:txBody>
          <a:bodyPr vert="horz" lIns="91440" tIns="45720" rIns="91440" bIns="45720" rtlCol="0" anchor="t">
            <a:normAutofit/>
          </a:bodyPr>
          <a:lstStyle/>
          <a:p>
            <a:pPr fontAlgn="base"/>
            <a:r>
              <a:rPr lang="en-US" sz="2000"/>
              <a:t>Result: We were able to achieve Semantic Object Accuracy score of 22 in 25 epochs compared to previous model which achieves 35 in 120 epochs.​</a:t>
            </a:r>
          </a:p>
          <a:p>
            <a:pPr fontAlgn="base"/>
            <a:endParaRPr lang="en-US"/>
          </a:p>
          <a:p>
            <a:endParaRPr lang="en-US"/>
          </a:p>
        </p:txBody>
      </p:sp>
      <p:sp>
        <p:nvSpPr>
          <p:cNvPr id="4" name="Date Placeholder 3">
            <a:extLst>
              <a:ext uri="{FF2B5EF4-FFF2-40B4-BE49-F238E27FC236}">
                <a16:creationId xmlns:a16="http://schemas.microsoft.com/office/drawing/2014/main" id="{F82BFDA3-5203-6A41-954A-4C8CCC0D68AB}"/>
              </a:ext>
            </a:extLst>
          </p:cNvPr>
          <p:cNvSpPr>
            <a:spLocks noGrp="1"/>
          </p:cNvSpPr>
          <p:nvPr>
            <p:ph type="dt" sz="half" idx="10"/>
          </p:nvPr>
        </p:nvSpPr>
        <p:spPr/>
        <p:txBody>
          <a:bodyPr/>
          <a:lstStyle/>
          <a:p>
            <a:r>
              <a:rPr lang="en-US"/>
              <a:t>May 14, 2021</a:t>
            </a:r>
          </a:p>
        </p:txBody>
      </p:sp>
      <p:sp>
        <p:nvSpPr>
          <p:cNvPr id="5" name="Footer Placeholder 4">
            <a:extLst>
              <a:ext uri="{FF2B5EF4-FFF2-40B4-BE49-F238E27FC236}">
                <a16:creationId xmlns:a16="http://schemas.microsoft.com/office/drawing/2014/main" id="{6129D9F5-8EEB-7D4F-B495-5E20A7D7EA85}"/>
              </a:ext>
            </a:extLst>
          </p:cNvPr>
          <p:cNvSpPr>
            <a:spLocks noGrp="1"/>
          </p:cNvSpPr>
          <p:nvPr>
            <p:ph type="ftr" sz="quarter" idx="11"/>
          </p:nvPr>
        </p:nvSpPr>
        <p:spPr/>
        <p:txBody>
          <a:bodyPr/>
          <a:lstStyle/>
          <a:p>
            <a:r>
              <a:rPr lang="en-US"/>
              <a:t>Artificial Intelligence enabled Image Generation from text</a:t>
            </a:r>
          </a:p>
        </p:txBody>
      </p:sp>
      <p:sp>
        <p:nvSpPr>
          <p:cNvPr id="6" name="Slide Number Placeholder 5">
            <a:extLst>
              <a:ext uri="{FF2B5EF4-FFF2-40B4-BE49-F238E27FC236}">
                <a16:creationId xmlns:a16="http://schemas.microsoft.com/office/drawing/2014/main" id="{95CE5AF7-E58C-D943-91BE-93588CE829A6}"/>
              </a:ext>
            </a:extLst>
          </p:cNvPr>
          <p:cNvSpPr>
            <a:spLocks noGrp="1"/>
          </p:cNvSpPr>
          <p:nvPr>
            <p:ph type="sldNum" sz="quarter" idx="12"/>
          </p:nvPr>
        </p:nvSpPr>
        <p:spPr/>
        <p:txBody>
          <a:bodyPr/>
          <a:lstStyle/>
          <a:p>
            <a:fld id="{34E7E628-D8CE-DA44-BFF7-C4887CBB62DB}" type="slidenum">
              <a:rPr lang="en-US" smtClean="0"/>
              <a:t>30</a:t>
            </a:fld>
            <a:endParaRPr lang="en-US"/>
          </a:p>
        </p:txBody>
      </p:sp>
      <p:pic>
        <p:nvPicPr>
          <p:cNvPr id="8" name="Picture 7" descr="Chart&#10;&#10;Description automatically generated">
            <a:extLst>
              <a:ext uri="{FF2B5EF4-FFF2-40B4-BE49-F238E27FC236}">
                <a16:creationId xmlns:a16="http://schemas.microsoft.com/office/drawing/2014/main" id="{3FEBB4BB-B6D9-5440-9308-CE2D22F9E7C4}"/>
              </a:ext>
            </a:extLst>
          </p:cNvPr>
          <p:cNvPicPr>
            <a:picLocks noChangeAspect="1"/>
          </p:cNvPicPr>
          <p:nvPr/>
        </p:nvPicPr>
        <p:blipFill>
          <a:blip r:embed="rId2"/>
          <a:stretch>
            <a:fillRect/>
          </a:stretch>
        </p:blipFill>
        <p:spPr>
          <a:xfrm>
            <a:off x="949447" y="2748826"/>
            <a:ext cx="3347109" cy="2225851"/>
          </a:xfrm>
          <a:prstGeom prst="rect">
            <a:avLst/>
          </a:prstGeom>
        </p:spPr>
      </p:pic>
      <p:pic>
        <p:nvPicPr>
          <p:cNvPr id="7" name="Picture 8" descr="Table&#10;&#10;Description automatically generated">
            <a:extLst>
              <a:ext uri="{FF2B5EF4-FFF2-40B4-BE49-F238E27FC236}">
                <a16:creationId xmlns:a16="http://schemas.microsoft.com/office/drawing/2014/main" id="{33ED7F01-70D1-41FD-AE72-E5EACAA97433}"/>
              </a:ext>
            </a:extLst>
          </p:cNvPr>
          <p:cNvPicPr>
            <a:picLocks noChangeAspect="1"/>
          </p:cNvPicPr>
          <p:nvPr/>
        </p:nvPicPr>
        <p:blipFill>
          <a:blip r:embed="rId3"/>
          <a:stretch>
            <a:fillRect/>
          </a:stretch>
        </p:blipFill>
        <p:spPr>
          <a:xfrm>
            <a:off x="5082443" y="3083866"/>
            <a:ext cx="2743933" cy="1172497"/>
          </a:xfrm>
          <a:prstGeom prst="rect">
            <a:avLst/>
          </a:prstGeom>
        </p:spPr>
      </p:pic>
    </p:spTree>
    <p:extLst>
      <p:ext uri="{BB962C8B-B14F-4D97-AF65-F5344CB8AC3E}">
        <p14:creationId xmlns:p14="http://schemas.microsoft.com/office/powerpoint/2010/main" val="15686681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B8024A-4AC0-4221-AC42-F604341C1B75}"/>
              </a:ext>
            </a:extLst>
          </p:cNvPr>
          <p:cNvSpPr>
            <a:spLocks noGrp="1"/>
          </p:cNvSpPr>
          <p:nvPr>
            <p:ph type="title"/>
          </p:nvPr>
        </p:nvSpPr>
        <p:spPr/>
        <p:txBody>
          <a:bodyPr/>
          <a:lstStyle/>
          <a:p>
            <a:r>
              <a:rPr lang="en-US">
                <a:cs typeface="Arial"/>
              </a:rPr>
              <a:t>Demo</a:t>
            </a:r>
            <a:endParaRPr lang="en-US"/>
          </a:p>
        </p:txBody>
      </p:sp>
      <p:sp>
        <p:nvSpPr>
          <p:cNvPr id="3" name="Date Placeholder 2">
            <a:extLst>
              <a:ext uri="{FF2B5EF4-FFF2-40B4-BE49-F238E27FC236}">
                <a16:creationId xmlns:a16="http://schemas.microsoft.com/office/drawing/2014/main" id="{B8A2815C-D6C4-4AC5-A7B1-A03E0305CC62}"/>
              </a:ext>
            </a:extLst>
          </p:cNvPr>
          <p:cNvSpPr>
            <a:spLocks noGrp="1"/>
          </p:cNvSpPr>
          <p:nvPr>
            <p:ph type="dt" sz="half" idx="10"/>
          </p:nvPr>
        </p:nvSpPr>
        <p:spPr/>
        <p:txBody>
          <a:bodyPr/>
          <a:lstStyle/>
          <a:p>
            <a:r>
              <a:rPr lang="en-US"/>
              <a:t>May 14, 2021</a:t>
            </a:r>
          </a:p>
        </p:txBody>
      </p:sp>
      <p:sp>
        <p:nvSpPr>
          <p:cNvPr id="4" name="Footer Placeholder 3">
            <a:extLst>
              <a:ext uri="{FF2B5EF4-FFF2-40B4-BE49-F238E27FC236}">
                <a16:creationId xmlns:a16="http://schemas.microsoft.com/office/drawing/2014/main" id="{4DCAABA7-BE99-4ED2-BC06-475ADEA99FAA}"/>
              </a:ext>
            </a:extLst>
          </p:cNvPr>
          <p:cNvSpPr>
            <a:spLocks noGrp="1"/>
          </p:cNvSpPr>
          <p:nvPr>
            <p:ph type="ftr" sz="quarter" idx="11"/>
          </p:nvPr>
        </p:nvSpPr>
        <p:spPr/>
        <p:txBody>
          <a:bodyPr/>
          <a:lstStyle/>
          <a:p>
            <a:r>
              <a:rPr lang="en-US"/>
              <a:t>Artificial Intelligence enabled Image Generation from text</a:t>
            </a:r>
          </a:p>
        </p:txBody>
      </p:sp>
      <p:sp>
        <p:nvSpPr>
          <p:cNvPr id="5" name="Slide Number Placeholder 4">
            <a:extLst>
              <a:ext uri="{FF2B5EF4-FFF2-40B4-BE49-F238E27FC236}">
                <a16:creationId xmlns:a16="http://schemas.microsoft.com/office/drawing/2014/main" id="{6642D5D7-DCF8-425C-AB6B-8092EB49196E}"/>
              </a:ext>
            </a:extLst>
          </p:cNvPr>
          <p:cNvSpPr>
            <a:spLocks noGrp="1"/>
          </p:cNvSpPr>
          <p:nvPr>
            <p:ph type="sldNum" sz="quarter" idx="12"/>
          </p:nvPr>
        </p:nvSpPr>
        <p:spPr/>
        <p:txBody>
          <a:bodyPr/>
          <a:lstStyle/>
          <a:p>
            <a:fld id="{34E7E628-D8CE-DA44-BFF7-C4887CBB62DB}" type="slidenum">
              <a:rPr lang="en-US" smtClean="0"/>
              <a:t>31</a:t>
            </a:fld>
            <a:endParaRPr lang="en-US"/>
          </a:p>
        </p:txBody>
      </p:sp>
    </p:spTree>
    <p:extLst>
      <p:ext uri="{BB962C8B-B14F-4D97-AF65-F5344CB8AC3E}">
        <p14:creationId xmlns:p14="http://schemas.microsoft.com/office/powerpoint/2010/main" val="191382527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48478" y="696477"/>
            <a:ext cx="7772400" cy="1274022"/>
          </a:xfrm>
        </p:spPr>
        <p:txBody>
          <a:bodyPr/>
          <a:lstStyle/>
          <a:p>
            <a:r>
              <a:rPr lang="en-US"/>
              <a:t>For more information:</a:t>
            </a:r>
          </a:p>
        </p:txBody>
      </p:sp>
      <p:sp>
        <p:nvSpPr>
          <p:cNvPr id="3" name="Subtitle 2"/>
          <p:cNvSpPr>
            <a:spLocks noGrp="1"/>
          </p:cNvSpPr>
          <p:nvPr>
            <p:ph type="subTitle" idx="1"/>
          </p:nvPr>
        </p:nvSpPr>
        <p:spPr>
          <a:xfrm>
            <a:off x="1468638" y="1970499"/>
            <a:ext cx="6400800" cy="1766569"/>
          </a:xfrm>
        </p:spPr>
        <p:txBody>
          <a:bodyPr vert="horz" lIns="91440" tIns="45720" rIns="91440" bIns="45720" rtlCol="0" anchor="t">
            <a:noAutofit/>
          </a:bodyPr>
          <a:lstStyle/>
          <a:p>
            <a:r>
              <a:rPr lang="en-US" sz="1400">
                <a:cs typeface="Times New Roman"/>
              </a:rPr>
              <a:t>Sivaranjani Kumar (sivaranjani.kumar@sjsu.edu)</a:t>
            </a:r>
          </a:p>
          <a:p>
            <a:r>
              <a:rPr lang="en-US" sz="1400">
                <a:cs typeface="Times New Roman"/>
              </a:rPr>
              <a:t>Akshaya Nagarajan(akshaya.nagarajan@sjsu.edu)</a:t>
            </a:r>
          </a:p>
          <a:p>
            <a:r>
              <a:rPr lang="en-US" sz="1400">
                <a:cs typeface="Times New Roman"/>
              </a:rPr>
              <a:t>Pooja Patil(pooja.patil@sjsu.edu)</a:t>
            </a:r>
          </a:p>
          <a:p>
            <a:r>
              <a:rPr lang="en-US" sz="1400">
                <a:cs typeface="Times New Roman"/>
              </a:rPr>
              <a:t>Vignesh Kumar Thangarajan(vigneshkumar.thangarajan@sjsu.edu)</a:t>
            </a:r>
          </a:p>
        </p:txBody>
      </p:sp>
    </p:spTree>
    <p:extLst>
      <p:ext uri="{BB962C8B-B14F-4D97-AF65-F5344CB8AC3E}">
        <p14:creationId xmlns:p14="http://schemas.microsoft.com/office/powerpoint/2010/main" val="84410109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5B9552B-071A-4322-AE8B-1857167045BA}"/>
              </a:ext>
            </a:extLst>
          </p:cNvPr>
          <p:cNvSpPr txBox="1"/>
          <p:nvPr/>
        </p:nvSpPr>
        <p:spPr>
          <a:xfrm>
            <a:off x="1141345" y="2299557"/>
            <a:ext cx="7147249" cy="998066"/>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gn="ctr">
              <a:spcBef>
                <a:spcPct val="0"/>
              </a:spcBef>
              <a:spcAft>
                <a:spcPts val="600"/>
              </a:spcAft>
            </a:pPr>
            <a:r>
              <a:rPr lang="en-US" sz="5500" kern="1200">
                <a:solidFill>
                  <a:srgbClr val="0070C0"/>
                </a:solidFill>
                <a:latin typeface="+mj-lt"/>
                <a:ea typeface="+mj-ea"/>
                <a:cs typeface="+mj-cs"/>
              </a:rPr>
              <a:t>Thank You</a:t>
            </a:r>
            <a:endParaRPr lang="en-US" sz="5500" kern="1200">
              <a:solidFill>
                <a:srgbClr val="0070C0"/>
              </a:solidFill>
              <a:latin typeface="+mj-lt"/>
              <a:ea typeface="+mj-ea"/>
              <a:cs typeface="Arial"/>
            </a:endParaRPr>
          </a:p>
        </p:txBody>
      </p:sp>
      <p:sp>
        <p:nvSpPr>
          <p:cNvPr id="4" name="Date Placeholder 2">
            <a:extLst>
              <a:ext uri="{FF2B5EF4-FFF2-40B4-BE49-F238E27FC236}">
                <a16:creationId xmlns:a16="http://schemas.microsoft.com/office/drawing/2014/main" id="{89DBB932-4DCF-4A54-97BF-AC220344E85F}"/>
              </a:ext>
            </a:extLst>
          </p:cNvPr>
          <p:cNvSpPr>
            <a:spLocks noGrp="1"/>
          </p:cNvSpPr>
          <p:nvPr>
            <p:ph type="dt" sz="half" idx="10"/>
          </p:nvPr>
        </p:nvSpPr>
        <p:spPr>
          <a:xfrm>
            <a:off x="457200" y="5508837"/>
            <a:ext cx="2133600" cy="316442"/>
          </a:xfrm>
        </p:spPr>
        <p:txBody>
          <a:bodyPr/>
          <a:lstStyle/>
          <a:p>
            <a:pPr>
              <a:spcAft>
                <a:spcPts val="600"/>
              </a:spcAft>
            </a:pPr>
            <a:r>
              <a:rPr lang="en-US"/>
              <a:t>May 14, 2021</a:t>
            </a:r>
          </a:p>
        </p:txBody>
      </p:sp>
      <p:sp>
        <p:nvSpPr>
          <p:cNvPr id="5" name="Footer Placeholder 3">
            <a:extLst>
              <a:ext uri="{FF2B5EF4-FFF2-40B4-BE49-F238E27FC236}">
                <a16:creationId xmlns:a16="http://schemas.microsoft.com/office/drawing/2014/main" id="{92509FF6-6C7C-449B-BE24-7036826D203E}"/>
              </a:ext>
            </a:extLst>
          </p:cNvPr>
          <p:cNvSpPr>
            <a:spLocks noGrp="1"/>
          </p:cNvSpPr>
          <p:nvPr>
            <p:ph type="ftr" sz="quarter" idx="11"/>
          </p:nvPr>
        </p:nvSpPr>
        <p:spPr>
          <a:xfrm>
            <a:off x="3124200" y="5508837"/>
            <a:ext cx="2895600" cy="316442"/>
          </a:xfrm>
        </p:spPr>
        <p:txBody>
          <a:bodyPr/>
          <a:lstStyle/>
          <a:p>
            <a:pPr>
              <a:spcAft>
                <a:spcPts val="600"/>
              </a:spcAft>
            </a:pPr>
            <a:r>
              <a:rPr lang="en-US"/>
              <a:t>Artificial Intelligence enabled Image Generation from text</a:t>
            </a:r>
          </a:p>
        </p:txBody>
      </p:sp>
      <p:sp>
        <p:nvSpPr>
          <p:cNvPr id="6" name="Slide Number Placeholder 4">
            <a:extLst>
              <a:ext uri="{FF2B5EF4-FFF2-40B4-BE49-F238E27FC236}">
                <a16:creationId xmlns:a16="http://schemas.microsoft.com/office/drawing/2014/main" id="{3794637E-816A-4F1D-B8B1-5A69739E17A0}"/>
              </a:ext>
            </a:extLst>
          </p:cNvPr>
          <p:cNvSpPr>
            <a:spLocks noGrp="1"/>
          </p:cNvSpPr>
          <p:nvPr>
            <p:ph type="sldNum" sz="quarter" idx="12"/>
          </p:nvPr>
        </p:nvSpPr>
        <p:spPr>
          <a:xfrm>
            <a:off x="6553200" y="5508837"/>
            <a:ext cx="2133600" cy="316442"/>
          </a:xfrm>
        </p:spPr>
        <p:txBody>
          <a:bodyPr/>
          <a:lstStyle/>
          <a:p>
            <a:pPr>
              <a:spcAft>
                <a:spcPts val="600"/>
              </a:spcAft>
            </a:pPr>
            <a:fld id="{34E7E628-D8CE-DA44-BFF7-C4887CBB62DB}" type="slidenum">
              <a:rPr lang="en-US" smtClean="0"/>
              <a:pPr>
                <a:spcAft>
                  <a:spcPts val="600"/>
                </a:spcAft>
              </a:pPr>
              <a:t>33</a:t>
            </a:fld>
            <a:endParaRPr lang="en-US"/>
          </a:p>
        </p:txBody>
      </p:sp>
    </p:spTree>
    <p:extLst>
      <p:ext uri="{BB962C8B-B14F-4D97-AF65-F5344CB8AC3E}">
        <p14:creationId xmlns:p14="http://schemas.microsoft.com/office/powerpoint/2010/main" val="32628796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5544" y="1346815"/>
            <a:ext cx="8419514" cy="554560"/>
          </a:xfrm>
        </p:spPr>
        <p:txBody>
          <a:bodyPr>
            <a:noAutofit/>
          </a:bodyPr>
          <a:lstStyle/>
          <a:p>
            <a:pPr algn="l"/>
            <a:r>
              <a:rPr lang="en-US" sz="3200"/>
              <a:t>Previous Work</a:t>
            </a:r>
            <a:br>
              <a:rPr lang="en-US" sz="3200">
                <a:cs typeface="Arial"/>
              </a:rPr>
            </a:br>
            <a:r>
              <a:rPr lang="en-US" sz="3200">
                <a:cs typeface="Arial"/>
              </a:rPr>
              <a:t>StackGAN's Multi-Scale Architecture</a:t>
            </a:r>
            <a:br>
              <a:rPr lang="en-US" sz="3200"/>
            </a:br>
            <a:endParaRPr lang="en-US" sz="3200"/>
          </a:p>
        </p:txBody>
      </p:sp>
      <p:sp>
        <p:nvSpPr>
          <p:cNvPr id="3" name="Slide Number Placeholder 2"/>
          <p:cNvSpPr>
            <a:spLocks noGrp="1"/>
          </p:cNvSpPr>
          <p:nvPr>
            <p:ph type="sldNum" sz="quarter" idx="12"/>
          </p:nvPr>
        </p:nvSpPr>
        <p:spPr/>
        <p:txBody>
          <a:bodyPr/>
          <a:lstStyle/>
          <a:p>
            <a:fld id="{34E7E628-D8CE-DA44-BFF7-C4887CBB62DB}" type="slidenum">
              <a:rPr lang="en-US" smtClean="0"/>
              <a:t>4</a:t>
            </a:fld>
            <a:endParaRPr lang="en-US"/>
          </a:p>
        </p:txBody>
      </p:sp>
      <p:sp>
        <p:nvSpPr>
          <p:cNvPr id="9" name="Footer Placeholder 4">
            <a:extLst>
              <a:ext uri="{FF2B5EF4-FFF2-40B4-BE49-F238E27FC236}">
                <a16:creationId xmlns:a16="http://schemas.microsoft.com/office/drawing/2014/main" id="{477F7EAE-9886-E549-8CA3-FFA348179ECD}"/>
              </a:ext>
            </a:extLst>
          </p:cNvPr>
          <p:cNvSpPr>
            <a:spLocks noGrp="1"/>
          </p:cNvSpPr>
          <p:nvPr>
            <p:ph type="ftr" sz="quarter" idx="11"/>
          </p:nvPr>
        </p:nvSpPr>
        <p:spPr>
          <a:xfrm>
            <a:off x="2709789" y="5489071"/>
            <a:ext cx="3572022" cy="316442"/>
          </a:xfrm>
        </p:spPr>
        <p:txBody>
          <a:bodyPr/>
          <a:lstStyle/>
          <a:p>
            <a:r>
              <a:rPr lang="en-US"/>
              <a:t>Artificial Intelligence enabled Image Generation from text</a:t>
            </a:r>
          </a:p>
        </p:txBody>
      </p:sp>
      <p:sp>
        <p:nvSpPr>
          <p:cNvPr id="11" name="Date Placeholder 3">
            <a:extLst>
              <a:ext uri="{FF2B5EF4-FFF2-40B4-BE49-F238E27FC236}">
                <a16:creationId xmlns:a16="http://schemas.microsoft.com/office/drawing/2014/main" id="{578E568C-F09D-5442-BCA1-A9FD31B85673}"/>
              </a:ext>
            </a:extLst>
          </p:cNvPr>
          <p:cNvSpPr>
            <a:spLocks noGrp="1"/>
          </p:cNvSpPr>
          <p:nvPr>
            <p:ph type="dt" sz="half" idx="10"/>
          </p:nvPr>
        </p:nvSpPr>
        <p:spPr>
          <a:xfrm>
            <a:off x="457200" y="5508837"/>
            <a:ext cx="2133600" cy="316442"/>
          </a:xfrm>
        </p:spPr>
        <p:txBody>
          <a:bodyPr/>
          <a:lstStyle/>
          <a:p>
            <a:r>
              <a:rPr lang="en-US"/>
              <a:t>May 14, 2021</a:t>
            </a:r>
          </a:p>
        </p:txBody>
      </p:sp>
      <p:pic>
        <p:nvPicPr>
          <p:cNvPr id="6" name="Picture 6" descr="A picture containing timeline&#10;&#10;Description automatically generated">
            <a:extLst>
              <a:ext uri="{FF2B5EF4-FFF2-40B4-BE49-F238E27FC236}">
                <a16:creationId xmlns:a16="http://schemas.microsoft.com/office/drawing/2014/main" id="{3E6B8A66-47DC-42AB-A319-884EE67AE6A1}"/>
              </a:ext>
            </a:extLst>
          </p:cNvPr>
          <p:cNvPicPr>
            <a:picLocks noGrp="1" noChangeAspect="1"/>
          </p:cNvPicPr>
          <p:nvPr>
            <p:ph sz="half" idx="2"/>
          </p:nvPr>
        </p:nvPicPr>
        <p:blipFill>
          <a:blip r:embed="rId3"/>
          <a:stretch>
            <a:fillRect/>
          </a:stretch>
        </p:blipFill>
        <p:spPr>
          <a:xfrm>
            <a:off x="3589423" y="1977577"/>
            <a:ext cx="5151383" cy="3106262"/>
          </a:xfrm>
        </p:spPr>
      </p:pic>
      <p:sp>
        <p:nvSpPr>
          <p:cNvPr id="4" name="TextBox 3">
            <a:extLst>
              <a:ext uri="{FF2B5EF4-FFF2-40B4-BE49-F238E27FC236}">
                <a16:creationId xmlns:a16="http://schemas.microsoft.com/office/drawing/2014/main" id="{3355C758-2CFD-460D-97B8-ED3560D6D631}"/>
              </a:ext>
            </a:extLst>
          </p:cNvPr>
          <p:cNvSpPr txBox="1"/>
          <p:nvPr/>
        </p:nvSpPr>
        <p:spPr>
          <a:xfrm>
            <a:off x="227792" y="2213443"/>
            <a:ext cx="2988763"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AutoNum type="arabicPeriod"/>
            </a:pPr>
            <a:r>
              <a:rPr lang="en-US">
                <a:cs typeface="Times New Roman"/>
              </a:rPr>
              <a:t>Stage I produces a 64 x 64 images</a:t>
            </a:r>
          </a:p>
          <a:p>
            <a:pPr marL="342900" indent="-342900">
              <a:buAutoNum type="arabicPeriod"/>
            </a:pPr>
            <a:r>
              <a:rPr lang="en-US">
                <a:cs typeface="Times New Roman"/>
              </a:rPr>
              <a:t>Stage II takes Stage I's output as conditional input to produce 256 x 256 images</a:t>
            </a:r>
          </a:p>
        </p:txBody>
      </p:sp>
      <p:sp>
        <p:nvSpPr>
          <p:cNvPr id="5" name="TextBox 4">
            <a:extLst>
              <a:ext uri="{FF2B5EF4-FFF2-40B4-BE49-F238E27FC236}">
                <a16:creationId xmlns:a16="http://schemas.microsoft.com/office/drawing/2014/main" id="{3F4FF292-07A2-4CCF-BB3E-E76462F0D857}"/>
              </a:ext>
            </a:extLst>
          </p:cNvPr>
          <p:cNvSpPr txBox="1"/>
          <p:nvPr/>
        </p:nvSpPr>
        <p:spPr>
          <a:xfrm>
            <a:off x="5119747" y="5083652"/>
            <a:ext cx="2743200"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a:ea typeface="+mn-lt"/>
                <a:cs typeface="+mn-lt"/>
              </a:rPr>
              <a:t>Reference -</a:t>
            </a:r>
            <a:r>
              <a:rPr lang="en-US" sz="1100"/>
              <a:t>https://arxiv.org/abs/1612.03242</a:t>
            </a:r>
            <a:endParaRPr lang="en-US" sz="1100">
              <a:ea typeface="+mn-lt"/>
              <a:cs typeface="+mn-lt"/>
            </a:endParaRPr>
          </a:p>
          <a:p>
            <a:pPr algn="l"/>
            <a:endParaRPr lang="en-US" sz="1100">
              <a:cs typeface="Times New Roman"/>
            </a:endParaRPr>
          </a:p>
        </p:txBody>
      </p:sp>
    </p:spTree>
    <p:extLst>
      <p:ext uri="{BB962C8B-B14F-4D97-AF65-F5344CB8AC3E}">
        <p14:creationId xmlns:p14="http://schemas.microsoft.com/office/powerpoint/2010/main" val="1745152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5544" y="1346815"/>
            <a:ext cx="8419514" cy="554560"/>
          </a:xfrm>
        </p:spPr>
        <p:txBody>
          <a:bodyPr>
            <a:noAutofit/>
          </a:bodyPr>
          <a:lstStyle/>
          <a:p>
            <a:pPr algn="l"/>
            <a:r>
              <a:rPr lang="en-US" sz="3200"/>
              <a:t>Previous Work</a:t>
            </a:r>
            <a:br>
              <a:rPr lang="en-US" sz="3200">
                <a:cs typeface="Arial"/>
              </a:rPr>
            </a:br>
            <a:r>
              <a:rPr lang="en-US" sz="3200">
                <a:cs typeface="Arial"/>
              </a:rPr>
              <a:t>StackGAN's Stage I and Stage II results</a:t>
            </a:r>
            <a:br>
              <a:rPr lang="en-US" sz="3200"/>
            </a:br>
            <a:endParaRPr lang="en-US" sz="3200"/>
          </a:p>
        </p:txBody>
      </p:sp>
      <p:sp>
        <p:nvSpPr>
          <p:cNvPr id="3" name="Slide Number Placeholder 2"/>
          <p:cNvSpPr>
            <a:spLocks noGrp="1"/>
          </p:cNvSpPr>
          <p:nvPr>
            <p:ph type="sldNum" sz="quarter" idx="12"/>
          </p:nvPr>
        </p:nvSpPr>
        <p:spPr/>
        <p:txBody>
          <a:bodyPr/>
          <a:lstStyle/>
          <a:p>
            <a:fld id="{34E7E628-D8CE-DA44-BFF7-C4887CBB62DB}" type="slidenum">
              <a:rPr lang="en-US" smtClean="0"/>
              <a:t>5</a:t>
            </a:fld>
            <a:endParaRPr lang="en-US"/>
          </a:p>
        </p:txBody>
      </p:sp>
      <p:sp>
        <p:nvSpPr>
          <p:cNvPr id="9" name="Footer Placeholder 4">
            <a:extLst>
              <a:ext uri="{FF2B5EF4-FFF2-40B4-BE49-F238E27FC236}">
                <a16:creationId xmlns:a16="http://schemas.microsoft.com/office/drawing/2014/main" id="{477F7EAE-9886-E549-8CA3-FFA348179ECD}"/>
              </a:ext>
            </a:extLst>
          </p:cNvPr>
          <p:cNvSpPr>
            <a:spLocks noGrp="1"/>
          </p:cNvSpPr>
          <p:nvPr>
            <p:ph type="ftr" sz="quarter" idx="11"/>
          </p:nvPr>
        </p:nvSpPr>
        <p:spPr>
          <a:xfrm>
            <a:off x="2709789" y="5489071"/>
            <a:ext cx="3572022" cy="316442"/>
          </a:xfrm>
        </p:spPr>
        <p:txBody>
          <a:bodyPr/>
          <a:lstStyle/>
          <a:p>
            <a:r>
              <a:rPr lang="en-US"/>
              <a:t>Artificial Intelligence enabled Image Generation from text</a:t>
            </a:r>
          </a:p>
        </p:txBody>
      </p:sp>
      <p:sp>
        <p:nvSpPr>
          <p:cNvPr id="11" name="Date Placeholder 3">
            <a:extLst>
              <a:ext uri="{FF2B5EF4-FFF2-40B4-BE49-F238E27FC236}">
                <a16:creationId xmlns:a16="http://schemas.microsoft.com/office/drawing/2014/main" id="{578E568C-F09D-5442-BCA1-A9FD31B85673}"/>
              </a:ext>
            </a:extLst>
          </p:cNvPr>
          <p:cNvSpPr>
            <a:spLocks noGrp="1"/>
          </p:cNvSpPr>
          <p:nvPr>
            <p:ph type="dt" sz="half" idx="10"/>
          </p:nvPr>
        </p:nvSpPr>
        <p:spPr>
          <a:xfrm>
            <a:off x="457200" y="5508837"/>
            <a:ext cx="2133600" cy="316442"/>
          </a:xfrm>
        </p:spPr>
        <p:txBody>
          <a:bodyPr/>
          <a:lstStyle/>
          <a:p>
            <a:r>
              <a:rPr lang="en-US"/>
              <a:t>May 14, 2021</a:t>
            </a:r>
          </a:p>
        </p:txBody>
      </p:sp>
      <p:pic>
        <p:nvPicPr>
          <p:cNvPr id="7" name="Picture 7">
            <a:extLst>
              <a:ext uri="{FF2B5EF4-FFF2-40B4-BE49-F238E27FC236}">
                <a16:creationId xmlns:a16="http://schemas.microsoft.com/office/drawing/2014/main" id="{119F34B6-12B9-4CE6-A59A-06CCC391557F}"/>
              </a:ext>
            </a:extLst>
          </p:cNvPr>
          <p:cNvPicPr>
            <a:picLocks noGrp="1" noChangeAspect="1"/>
          </p:cNvPicPr>
          <p:nvPr>
            <p:ph sz="half" idx="2"/>
          </p:nvPr>
        </p:nvPicPr>
        <p:blipFill>
          <a:blip r:embed="rId3"/>
          <a:stretch>
            <a:fillRect/>
          </a:stretch>
        </p:blipFill>
        <p:spPr>
          <a:xfrm>
            <a:off x="1048759" y="2529401"/>
            <a:ext cx="6275615" cy="2360950"/>
          </a:xfrm>
        </p:spPr>
      </p:pic>
      <p:sp>
        <p:nvSpPr>
          <p:cNvPr id="4" name="TextBox 3">
            <a:extLst>
              <a:ext uri="{FF2B5EF4-FFF2-40B4-BE49-F238E27FC236}">
                <a16:creationId xmlns:a16="http://schemas.microsoft.com/office/drawing/2014/main" id="{D4711911-AB88-4C5B-B764-F9DC1331B6D6}"/>
              </a:ext>
            </a:extLst>
          </p:cNvPr>
          <p:cNvSpPr txBox="1"/>
          <p:nvPr/>
        </p:nvSpPr>
        <p:spPr>
          <a:xfrm>
            <a:off x="3332671" y="4893012"/>
            <a:ext cx="2743199"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a:ea typeface="+mn-lt"/>
                <a:cs typeface="+mn-lt"/>
              </a:rPr>
              <a:t>Reference -</a:t>
            </a:r>
            <a:r>
              <a:rPr lang="en-US" sz="1100"/>
              <a:t>https://arxiv.org/abs/1612.03242</a:t>
            </a:r>
            <a:endParaRPr lang="en-US" sz="1100">
              <a:ea typeface="+mn-lt"/>
              <a:cs typeface="+mn-lt"/>
            </a:endParaRPr>
          </a:p>
          <a:p>
            <a:pPr algn="l"/>
            <a:endParaRPr lang="en-US" sz="1100">
              <a:cs typeface="Times New Roman"/>
            </a:endParaRPr>
          </a:p>
        </p:txBody>
      </p:sp>
    </p:spTree>
    <p:extLst>
      <p:ext uri="{BB962C8B-B14F-4D97-AF65-F5344CB8AC3E}">
        <p14:creationId xmlns:p14="http://schemas.microsoft.com/office/powerpoint/2010/main" val="40181935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751578-8FD2-0042-AA43-086BE1AF4616}"/>
              </a:ext>
            </a:extLst>
          </p:cNvPr>
          <p:cNvSpPr>
            <a:spLocks noGrp="1"/>
          </p:cNvSpPr>
          <p:nvPr>
            <p:ph type="title"/>
          </p:nvPr>
        </p:nvSpPr>
        <p:spPr>
          <a:xfrm>
            <a:off x="381000" y="763698"/>
            <a:ext cx="8229600" cy="990600"/>
          </a:xfrm>
        </p:spPr>
        <p:txBody>
          <a:bodyPr>
            <a:noAutofit/>
          </a:bodyPr>
          <a:lstStyle/>
          <a:p>
            <a:pPr algn="l"/>
            <a:r>
              <a:rPr lang="en-US" sz="3200"/>
              <a:t>Previous Work</a:t>
            </a:r>
            <a:br>
              <a:rPr lang="en-US" sz="3200"/>
            </a:br>
            <a:r>
              <a:rPr lang="en-US" sz="3200" err="1"/>
              <a:t>StackGAN</a:t>
            </a:r>
            <a:r>
              <a:rPr lang="en-US" sz="3200"/>
              <a:t>++</a:t>
            </a:r>
          </a:p>
        </p:txBody>
      </p:sp>
      <p:pic>
        <p:nvPicPr>
          <p:cNvPr id="9" name="Picture 9" descr="Diagram&#10;&#10;Description automatically generated">
            <a:extLst>
              <a:ext uri="{FF2B5EF4-FFF2-40B4-BE49-F238E27FC236}">
                <a16:creationId xmlns:a16="http://schemas.microsoft.com/office/drawing/2014/main" id="{5C9FB47F-57EF-4E99-A784-9C95CE6C4479}"/>
              </a:ext>
            </a:extLst>
          </p:cNvPr>
          <p:cNvPicPr>
            <a:picLocks noGrp="1" noChangeAspect="1"/>
          </p:cNvPicPr>
          <p:nvPr>
            <p:ph sz="half" idx="1"/>
          </p:nvPr>
        </p:nvPicPr>
        <p:blipFill>
          <a:blip r:embed="rId2"/>
          <a:stretch>
            <a:fillRect/>
          </a:stretch>
        </p:blipFill>
        <p:spPr>
          <a:xfrm>
            <a:off x="3992018" y="1527330"/>
            <a:ext cx="4888252" cy="3562200"/>
          </a:xfrm>
        </p:spPr>
      </p:pic>
      <p:sp>
        <p:nvSpPr>
          <p:cNvPr id="5" name="Date Placeholder 4">
            <a:extLst>
              <a:ext uri="{FF2B5EF4-FFF2-40B4-BE49-F238E27FC236}">
                <a16:creationId xmlns:a16="http://schemas.microsoft.com/office/drawing/2014/main" id="{06006022-B789-E241-885F-690AB86BD503}"/>
              </a:ext>
            </a:extLst>
          </p:cNvPr>
          <p:cNvSpPr>
            <a:spLocks noGrp="1"/>
          </p:cNvSpPr>
          <p:nvPr>
            <p:ph type="dt" sz="half" idx="10"/>
          </p:nvPr>
        </p:nvSpPr>
        <p:spPr/>
        <p:txBody>
          <a:bodyPr/>
          <a:lstStyle/>
          <a:p>
            <a:r>
              <a:rPr lang="en-US"/>
              <a:t>May 14, 2021</a:t>
            </a:r>
          </a:p>
        </p:txBody>
      </p:sp>
      <p:sp>
        <p:nvSpPr>
          <p:cNvPr id="6" name="Footer Placeholder 5">
            <a:extLst>
              <a:ext uri="{FF2B5EF4-FFF2-40B4-BE49-F238E27FC236}">
                <a16:creationId xmlns:a16="http://schemas.microsoft.com/office/drawing/2014/main" id="{A8C5D844-2FDF-9145-A157-2A23044BD104}"/>
              </a:ext>
            </a:extLst>
          </p:cNvPr>
          <p:cNvSpPr>
            <a:spLocks noGrp="1"/>
          </p:cNvSpPr>
          <p:nvPr>
            <p:ph type="ftr" sz="quarter" idx="11"/>
          </p:nvPr>
        </p:nvSpPr>
        <p:spPr/>
        <p:txBody>
          <a:bodyPr/>
          <a:lstStyle/>
          <a:p>
            <a:r>
              <a:rPr lang="en-US"/>
              <a:t>Artificial Intelligence enabled Image Generation from text</a:t>
            </a:r>
          </a:p>
        </p:txBody>
      </p:sp>
      <p:sp>
        <p:nvSpPr>
          <p:cNvPr id="7" name="Slide Number Placeholder 6">
            <a:extLst>
              <a:ext uri="{FF2B5EF4-FFF2-40B4-BE49-F238E27FC236}">
                <a16:creationId xmlns:a16="http://schemas.microsoft.com/office/drawing/2014/main" id="{FB187487-8827-A745-BE63-F12291C21C01}"/>
              </a:ext>
            </a:extLst>
          </p:cNvPr>
          <p:cNvSpPr>
            <a:spLocks noGrp="1"/>
          </p:cNvSpPr>
          <p:nvPr>
            <p:ph type="sldNum" sz="quarter" idx="12"/>
          </p:nvPr>
        </p:nvSpPr>
        <p:spPr/>
        <p:txBody>
          <a:bodyPr/>
          <a:lstStyle/>
          <a:p>
            <a:fld id="{34E7E628-D8CE-DA44-BFF7-C4887CBB62DB}" type="slidenum">
              <a:rPr lang="en-US" smtClean="0"/>
              <a:t>6</a:t>
            </a:fld>
            <a:endParaRPr lang="en-US"/>
          </a:p>
        </p:txBody>
      </p:sp>
      <p:sp>
        <p:nvSpPr>
          <p:cNvPr id="10" name="TextBox 9">
            <a:extLst>
              <a:ext uri="{FF2B5EF4-FFF2-40B4-BE49-F238E27FC236}">
                <a16:creationId xmlns:a16="http://schemas.microsoft.com/office/drawing/2014/main" id="{25A6D5F5-E103-4879-8622-B0831D7A872F}"/>
              </a:ext>
            </a:extLst>
          </p:cNvPr>
          <p:cNvSpPr txBox="1"/>
          <p:nvPr/>
        </p:nvSpPr>
        <p:spPr>
          <a:xfrm>
            <a:off x="512129" y="2019630"/>
            <a:ext cx="2937065" cy="286232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cs typeface="Times New Roman"/>
              </a:rPr>
              <a:t>Adds multiple Generators-Discriminators pairs.</a:t>
            </a:r>
          </a:p>
          <a:p>
            <a:pPr marL="285750" indent="-285750">
              <a:buFont typeface="Arial"/>
              <a:buChar char="•"/>
            </a:pPr>
            <a:r>
              <a:rPr lang="en-US">
                <a:cs typeface="Times New Roman"/>
              </a:rPr>
              <a:t>Trains all Generators jointly.</a:t>
            </a:r>
          </a:p>
          <a:p>
            <a:pPr marL="285750" indent="-285750">
              <a:buFont typeface="Arial"/>
              <a:buChar char="•"/>
            </a:pPr>
            <a:r>
              <a:rPr lang="en-US">
                <a:cs typeface="Times New Roman"/>
              </a:rPr>
              <a:t>Adds a "color-consistency" regularization for the generator.</a:t>
            </a:r>
          </a:p>
          <a:p>
            <a:endParaRPr lang="en-US">
              <a:cs typeface="Times New Roman"/>
            </a:endParaRPr>
          </a:p>
          <a:p>
            <a:endParaRPr lang="en-US">
              <a:cs typeface="Times New Roman"/>
            </a:endParaRPr>
          </a:p>
        </p:txBody>
      </p:sp>
      <p:sp>
        <p:nvSpPr>
          <p:cNvPr id="11" name="TextBox 10">
            <a:extLst>
              <a:ext uri="{FF2B5EF4-FFF2-40B4-BE49-F238E27FC236}">
                <a16:creationId xmlns:a16="http://schemas.microsoft.com/office/drawing/2014/main" id="{E88BD6DC-7725-4DAE-9DE7-9B64E2266B5F}"/>
              </a:ext>
            </a:extLst>
          </p:cNvPr>
          <p:cNvSpPr txBox="1"/>
          <p:nvPr/>
        </p:nvSpPr>
        <p:spPr>
          <a:xfrm>
            <a:off x="5023444" y="5095544"/>
            <a:ext cx="3234326"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a:cs typeface="Times New Roman"/>
              </a:rPr>
              <a:t>Reference -</a:t>
            </a:r>
            <a:r>
              <a:rPr lang="en-US" sz="1100">
                <a:ea typeface="+mn-lt"/>
                <a:cs typeface="+mn-lt"/>
              </a:rPr>
              <a:t>https://arxiv.org/abs/1710.10916</a:t>
            </a:r>
            <a:endParaRPr lang="en-US" sz="1100">
              <a:cs typeface="Times New Roman"/>
            </a:endParaRPr>
          </a:p>
        </p:txBody>
      </p:sp>
    </p:spTree>
    <p:extLst>
      <p:ext uri="{BB962C8B-B14F-4D97-AF65-F5344CB8AC3E}">
        <p14:creationId xmlns:p14="http://schemas.microsoft.com/office/powerpoint/2010/main" val="674716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p:bldP spid="1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B1491B-5A74-F943-A46F-040551A6ACFC}"/>
              </a:ext>
            </a:extLst>
          </p:cNvPr>
          <p:cNvSpPr>
            <a:spLocks noGrp="1"/>
          </p:cNvSpPr>
          <p:nvPr>
            <p:ph type="title"/>
          </p:nvPr>
        </p:nvSpPr>
        <p:spPr>
          <a:xfrm>
            <a:off x="154745" y="759654"/>
            <a:ext cx="8321040" cy="764387"/>
          </a:xfrm>
        </p:spPr>
        <p:txBody>
          <a:bodyPr>
            <a:noAutofit/>
          </a:bodyPr>
          <a:lstStyle/>
          <a:p>
            <a:pPr algn="l"/>
            <a:r>
              <a:rPr lang="en-US" sz="3200"/>
              <a:t>Previous Work</a:t>
            </a:r>
            <a:br>
              <a:rPr lang="en-US" sz="3200"/>
            </a:br>
            <a:r>
              <a:rPr lang="en-US" sz="3200"/>
              <a:t>AttnGAN</a:t>
            </a:r>
          </a:p>
        </p:txBody>
      </p:sp>
      <p:sp>
        <p:nvSpPr>
          <p:cNvPr id="5" name="Date Placeholder 4">
            <a:extLst>
              <a:ext uri="{FF2B5EF4-FFF2-40B4-BE49-F238E27FC236}">
                <a16:creationId xmlns:a16="http://schemas.microsoft.com/office/drawing/2014/main" id="{77A6F815-3C60-484E-8CE5-4CA97D1F816E}"/>
              </a:ext>
            </a:extLst>
          </p:cNvPr>
          <p:cNvSpPr>
            <a:spLocks noGrp="1"/>
          </p:cNvSpPr>
          <p:nvPr>
            <p:ph type="dt" sz="half" idx="10"/>
          </p:nvPr>
        </p:nvSpPr>
        <p:spPr/>
        <p:txBody>
          <a:bodyPr/>
          <a:lstStyle/>
          <a:p>
            <a:r>
              <a:rPr lang="en-US"/>
              <a:t>May 14, 2021</a:t>
            </a:r>
          </a:p>
        </p:txBody>
      </p:sp>
      <p:sp>
        <p:nvSpPr>
          <p:cNvPr id="6" name="Footer Placeholder 5">
            <a:extLst>
              <a:ext uri="{FF2B5EF4-FFF2-40B4-BE49-F238E27FC236}">
                <a16:creationId xmlns:a16="http://schemas.microsoft.com/office/drawing/2014/main" id="{AFD46887-17DF-8E41-8823-00CFBB8A4A8C}"/>
              </a:ext>
            </a:extLst>
          </p:cNvPr>
          <p:cNvSpPr>
            <a:spLocks noGrp="1"/>
          </p:cNvSpPr>
          <p:nvPr>
            <p:ph type="ftr" sz="quarter" idx="11"/>
          </p:nvPr>
        </p:nvSpPr>
        <p:spPr/>
        <p:txBody>
          <a:bodyPr/>
          <a:lstStyle/>
          <a:p>
            <a:r>
              <a:rPr lang="en-US"/>
              <a:t>Artificial Intelligence enabled Image Generation from text</a:t>
            </a:r>
          </a:p>
        </p:txBody>
      </p:sp>
      <p:sp>
        <p:nvSpPr>
          <p:cNvPr id="7" name="Slide Number Placeholder 6">
            <a:extLst>
              <a:ext uri="{FF2B5EF4-FFF2-40B4-BE49-F238E27FC236}">
                <a16:creationId xmlns:a16="http://schemas.microsoft.com/office/drawing/2014/main" id="{C167D82D-D11E-0D41-85DC-25BD05E24FAF}"/>
              </a:ext>
            </a:extLst>
          </p:cNvPr>
          <p:cNvSpPr>
            <a:spLocks noGrp="1"/>
          </p:cNvSpPr>
          <p:nvPr>
            <p:ph type="sldNum" sz="quarter" idx="12"/>
          </p:nvPr>
        </p:nvSpPr>
        <p:spPr/>
        <p:txBody>
          <a:bodyPr/>
          <a:lstStyle/>
          <a:p>
            <a:fld id="{34E7E628-D8CE-DA44-BFF7-C4887CBB62DB}" type="slidenum">
              <a:rPr lang="en-US" smtClean="0"/>
              <a:t>7</a:t>
            </a:fld>
            <a:endParaRPr lang="en-US"/>
          </a:p>
        </p:txBody>
      </p:sp>
      <p:sp>
        <p:nvSpPr>
          <p:cNvPr id="12" name="TextBox 11">
            <a:extLst>
              <a:ext uri="{FF2B5EF4-FFF2-40B4-BE49-F238E27FC236}">
                <a16:creationId xmlns:a16="http://schemas.microsoft.com/office/drawing/2014/main" id="{58E60F92-6290-412A-AD1C-1574D6C2CCEE}"/>
              </a:ext>
            </a:extLst>
          </p:cNvPr>
          <p:cNvSpPr txBox="1"/>
          <p:nvPr/>
        </p:nvSpPr>
        <p:spPr>
          <a:xfrm>
            <a:off x="229238" y="1786715"/>
            <a:ext cx="8418346"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The contribution of the AttnGAN can be divided into two parts:</a:t>
            </a:r>
          </a:p>
          <a:p>
            <a:pPr marL="342900" indent="-342900">
              <a:buAutoNum type="arabicPeriod"/>
            </a:pPr>
            <a:r>
              <a:rPr lang="en-US">
                <a:cs typeface="Times New Roman"/>
              </a:rPr>
              <a:t>Attentional Generator Network</a:t>
            </a:r>
          </a:p>
          <a:p>
            <a:pPr marL="342900" indent="-342900">
              <a:buAutoNum type="arabicPeriod"/>
            </a:pPr>
            <a:r>
              <a:rPr lang="en-US">
                <a:cs typeface="Times New Roman"/>
              </a:rPr>
              <a:t>Deep</a:t>
            </a:r>
            <a:r>
              <a:rPr lang="en-US">
                <a:ea typeface="+mn-lt"/>
                <a:cs typeface="+mn-lt"/>
              </a:rPr>
              <a:t> AttentionalMultimodal Similarity Model (DAMSM)</a:t>
            </a:r>
            <a:endParaRPr lang="en-US"/>
          </a:p>
          <a:p>
            <a:pPr marL="342900" indent="-342900">
              <a:buAutoNum type="arabicPeriod"/>
            </a:pPr>
            <a:endParaRPr lang="en-US">
              <a:cs typeface="Times New Roman"/>
            </a:endParaRPr>
          </a:p>
        </p:txBody>
      </p:sp>
      <p:sp>
        <p:nvSpPr>
          <p:cNvPr id="14" name="TextBox 13">
            <a:extLst>
              <a:ext uri="{FF2B5EF4-FFF2-40B4-BE49-F238E27FC236}">
                <a16:creationId xmlns:a16="http://schemas.microsoft.com/office/drawing/2014/main" id="{7B1D43BA-3B00-438C-B722-11766A6B0B9E}"/>
              </a:ext>
            </a:extLst>
          </p:cNvPr>
          <p:cNvSpPr txBox="1"/>
          <p:nvPr/>
        </p:nvSpPr>
        <p:spPr>
          <a:xfrm>
            <a:off x="3384367" y="5129858"/>
            <a:ext cx="2743200"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a:t>Reference - </a:t>
            </a:r>
            <a:r>
              <a:rPr lang="en-US" sz="1100">
                <a:ea typeface="+mn-lt"/>
                <a:cs typeface="+mn-lt"/>
              </a:rPr>
              <a:t>https://arxiv.org/abs/1711.10485</a:t>
            </a:r>
            <a:endParaRPr lang="en-US" sz="1100">
              <a:cs typeface="Times New Roman"/>
            </a:endParaRPr>
          </a:p>
        </p:txBody>
      </p:sp>
      <p:pic>
        <p:nvPicPr>
          <p:cNvPr id="15" name="Picture 15" descr="Diagram, schematic&#10;&#10;Description automatically generated">
            <a:extLst>
              <a:ext uri="{FF2B5EF4-FFF2-40B4-BE49-F238E27FC236}">
                <a16:creationId xmlns:a16="http://schemas.microsoft.com/office/drawing/2014/main" id="{347C59F6-381D-483C-860D-4DCB73A46C1F}"/>
              </a:ext>
            </a:extLst>
          </p:cNvPr>
          <p:cNvPicPr>
            <a:picLocks noChangeAspect="1"/>
          </p:cNvPicPr>
          <p:nvPr/>
        </p:nvPicPr>
        <p:blipFill>
          <a:blip r:embed="rId2"/>
          <a:stretch>
            <a:fillRect/>
          </a:stretch>
        </p:blipFill>
        <p:spPr>
          <a:xfrm>
            <a:off x="1263722" y="3064360"/>
            <a:ext cx="6873701" cy="1815819"/>
          </a:xfrm>
          <a:prstGeom prst="rect">
            <a:avLst/>
          </a:prstGeom>
        </p:spPr>
      </p:pic>
    </p:spTree>
    <p:extLst>
      <p:ext uri="{BB962C8B-B14F-4D97-AF65-F5344CB8AC3E}">
        <p14:creationId xmlns:p14="http://schemas.microsoft.com/office/powerpoint/2010/main" val="2559559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2" grpId="0"/>
      <p:bldP spid="1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B1491B-5A74-F943-A46F-040551A6ACFC}"/>
              </a:ext>
            </a:extLst>
          </p:cNvPr>
          <p:cNvSpPr>
            <a:spLocks noGrp="1"/>
          </p:cNvSpPr>
          <p:nvPr>
            <p:ph type="title"/>
          </p:nvPr>
        </p:nvSpPr>
        <p:spPr>
          <a:xfrm>
            <a:off x="154745" y="759654"/>
            <a:ext cx="8321040" cy="764387"/>
          </a:xfrm>
        </p:spPr>
        <p:txBody>
          <a:bodyPr>
            <a:noAutofit/>
          </a:bodyPr>
          <a:lstStyle/>
          <a:p>
            <a:pPr algn="l"/>
            <a:r>
              <a:rPr lang="en-US" sz="3200"/>
              <a:t>Previous Work</a:t>
            </a:r>
            <a:br>
              <a:rPr lang="en-US" sz="3200"/>
            </a:br>
            <a:r>
              <a:rPr lang="en-US" sz="3200"/>
              <a:t>AttnGAN</a:t>
            </a:r>
          </a:p>
        </p:txBody>
      </p:sp>
      <p:sp>
        <p:nvSpPr>
          <p:cNvPr id="5" name="Date Placeholder 4">
            <a:extLst>
              <a:ext uri="{FF2B5EF4-FFF2-40B4-BE49-F238E27FC236}">
                <a16:creationId xmlns:a16="http://schemas.microsoft.com/office/drawing/2014/main" id="{77A6F815-3C60-484E-8CE5-4CA97D1F816E}"/>
              </a:ext>
            </a:extLst>
          </p:cNvPr>
          <p:cNvSpPr>
            <a:spLocks noGrp="1"/>
          </p:cNvSpPr>
          <p:nvPr>
            <p:ph type="dt" sz="half" idx="10"/>
          </p:nvPr>
        </p:nvSpPr>
        <p:spPr/>
        <p:txBody>
          <a:bodyPr/>
          <a:lstStyle/>
          <a:p>
            <a:r>
              <a:rPr lang="en-US"/>
              <a:t>May 14, 2021</a:t>
            </a:r>
          </a:p>
        </p:txBody>
      </p:sp>
      <p:sp>
        <p:nvSpPr>
          <p:cNvPr id="6" name="Footer Placeholder 5">
            <a:extLst>
              <a:ext uri="{FF2B5EF4-FFF2-40B4-BE49-F238E27FC236}">
                <a16:creationId xmlns:a16="http://schemas.microsoft.com/office/drawing/2014/main" id="{AFD46887-17DF-8E41-8823-00CFBB8A4A8C}"/>
              </a:ext>
            </a:extLst>
          </p:cNvPr>
          <p:cNvSpPr>
            <a:spLocks noGrp="1"/>
          </p:cNvSpPr>
          <p:nvPr>
            <p:ph type="ftr" sz="quarter" idx="11"/>
          </p:nvPr>
        </p:nvSpPr>
        <p:spPr/>
        <p:txBody>
          <a:bodyPr/>
          <a:lstStyle/>
          <a:p>
            <a:r>
              <a:rPr lang="en-US"/>
              <a:t>Artificial Intelligence enabled Image Generation from text</a:t>
            </a:r>
          </a:p>
        </p:txBody>
      </p:sp>
      <p:sp>
        <p:nvSpPr>
          <p:cNvPr id="7" name="Slide Number Placeholder 6">
            <a:extLst>
              <a:ext uri="{FF2B5EF4-FFF2-40B4-BE49-F238E27FC236}">
                <a16:creationId xmlns:a16="http://schemas.microsoft.com/office/drawing/2014/main" id="{C167D82D-D11E-0D41-85DC-25BD05E24FAF}"/>
              </a:ext>
            </a:extLst>
          </p:cNvPr>
          <p:cNvSpPr>
            <a:spLocks noGrp="1"/>
          </p:cNvSpPr>
          <p:nvPr>
            <p:ph type="sldNum" sz="quarter" idx="12"/>
          </p:nvPr>
        </p:nvSpPr>
        <p:spPr/>
        <p:txBody>
          <a:bodyPr/>
          <a:lstStyle/>
          <a:p>
            <a:fld id="{34E7E628-D8CE-DA44-BFF7-C4887CBB62DB}" type="slidenum">
              <a:rPr lang="en-US" smtClean="0"/>
              <a:t>8</a:t>
            </a:fld>
            <a:endParaRPr lang="en-US"/>
          </a:p>
        </p:txBody>
      </p:sp>
      <p:pic>
        <p:nvPicPr>
          <p:cNvPr id="3" name="Picture 3">
            <a:extLst>
              <a:ext uri="{FF2B5EF4-FFF2-40B4-BE49-F238E27FC236}">
                <a16:creationId xmlns:a16="http://schemas.microsoft.com/office/drawing/2014/main" id="{48B82CF8-6DC3-42C0-94C0-BDA6E0F24F53}"/>
              </a:ext>
            </a:extLst>
          </p:cNvPr>
          <p:cNvPicPr>
            <a:picLocks noChangeAspect="1"/>
          </p:cNvPicPr>
          <p:nvPr/>
        </p:nvPicPr>
        <p:blipFill>
          <a:blip r:embed="rId2"/>
          <a:stretch>
            <a:fillRect/>
          </a:stretch>
        </p:blipFill>
        <p:spPr>
          <a:xfrm>
            <a:off x="2987847" y="1311254"/>
            <a:ext cx="3880842" cy="3314368"/>
          </a:xfrm>
          <a:prstGeom prst="rect">
            <a:avLst/>
          </a:prstGeom>
        </p:spPr>
      </p:pic>
      <p:sp>
        <p:nvSpPr>
          <p:cNvPr id="8" name="TextBox 7">
            <a:extLst>
              <a:ext uri="{FF2B5EF4-FFF2-40B4-BE49-F238E27FC236}">
                <a16:creationId xmlns:a16="http://schemas.microsoft.com/office/drawing/2014/main" id="{F44E2953-DBDE-4F53-B509-3162F2DD0C3F}"/>
              </a:ext>
            </a:extLst>
          </p:cNvPr>
          <p:cNvSpPr txBox="1"/>
          <p:nvPr/>
        </p:nvSpPr>
        <p:spPr>
          <a:xfrm>
            <a:off x="3660475" y="4628596"/>
            <a:ext cx="2743199"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a:ea typeface="+mn-lt"/>
                <a:cs typeface="+mn-lt"/>
              </a:rPr>
              <a:t>Reference - </a:t>
            </a:r>
            <a:r>
              <a:rPr lang="en-US" sz="1100"/>
              <a:t>https://arxiv.org/abs/1711.10485</a:t>
            </a:r>
            <a:endParaRPr lang="en-US" sz="1100">
              <a:ea typeface="+mn-lt"/>
              <a:cs typeface="+mn-lt"/>
            </a:endParaRPr>
          </a:p>
          <a:p>
            <a:pPr algn="l"/>
            <a:endParaRPr lang="en-US" sz="1100">
              <a:cs typeface="Times New Roman"/>
            </a:endParaRPr>
          </a:p>
        </p:txBody>
      </p:sp>
    </p:spTree>
    <p:extLst>
      <p:ext uri="{BB962C8B-B14F-4D97-AF65-F5344CB8AC3E}">
        <p14:creationId xmlns:p14="http://schemas.microsoft.com/office/powerpoint/2010/main" val="2242235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3A85D6-4B9C-3A41-92FD-A9525379B8A8}"/>
              </a:ext>
            </a:extLst>
          </p:cNvPr>
          <p:cNvSpPr>
            <a:spLocks noGrp="1"/>
          </p:cNvSpPr>
          <p:nvPr>
            <p:ph type="title"/>
          </p:nvPr>
        </p:nvSpPr>
        <p:spPr>
          <a:xfrm>
            <a:off x="374072" y="480752"/>
            <a:ext cx="8229600" cy="990600"/>
          </a:xfrm>
        </p:spPr>
        <p:txBody>
          <a:bodyPr>
            <a:normAutofit/>
          </a:bodyPr>
          <a:lstStyle/>
          <a:p>
            <a:r>
              <a:rPr lang="en-US"/>
              <a:t>​</a:t>
            </a:r>
          </a:p>
        </p:txBody>
      </p:sp>
      <p:sp>
        <p:nvSpPr>
          <p:cNvPr id="3" name="Content Placeholder 2">
            <a:extLst>
              <a:ext uri="{FF2B5EF4-FFF2-40B4-BE49-F238E27FC236}">
                <a16:creationId xmlns:a16="http://schemas.microsoft.com/office/drawing/2014/main" id="{F91FE1C0-BCCA-794C-9913-33BFE3D126C3}"/>
              </a:ext>
            </a:extLst>
          </p:cNvPr>
          <p:cNvSpPr>
            <a:spLocks noGrp="1"/>
          </p:cNvSpPr>
          <p:nvPr>
            <p:ph sz="half" idx="1"/>
          </p:nvPr>
        </p:nvSpPr>
        <p:spPr>
          <a:xfrm>
            <a:off x="330678" y="1053449"/>
            <a:ext cx="8146473" cy="671178"/>
          </a:xfrm>
        </p:spPr>
        <p:txBody>
          <a:bodyPr vert="horz" lIns="91440" tIns="45720" rIns="91440" bIns="45720" rtlCol="0" anchor="t">
            <a:normAutofit/>
          </a:bodyPr>
          <a:lstStyle/>
          <a:p>
            <a:pPr marL="0" indent="0" fontAlgn="base">
              <a:buNone/>
            </a:pPr>
            <a:r>
              <a:rPr lang="en-US">
                <a:cs typeface="Times New Roman"/>
              </a:rPr>
              <a:t>Summary of Previous Work</a:t>
            </a:r>
          </a:p>
        </p:txBody>
      </p:sp>
      <p:sp>
        <p:nvSpPr>
          <p:cNvPr id="5" name="Date Placeholder 4">
            <a:extLst>
              <a:ext uri="{FF2B5EF4-FFF2-40B4-BE49-F238E27FC236}">
                <a16:creationId xmlns:a16="http://schemas.microsoft.com/office/drawing/2014/main" id="{CAF6B051-BB35-2041-B102-4021BFBED3C8}"/>
              </a:ext>
            </a:extLst>
          </p:cNvPr>
          <p:cNvSpPr>
            <a:spLocks noGrp="1"/>
          </p:cNvSpPr>
          <p:nvPr>
            <p:ph type="dt" sz="half" idx="10"/>
          </p:nvPr>
        </p:nvSpPr>
        <p:spPr/>
        <p:txBody>
          <a:bodyPr/>
          <a:lstStyle/>
          <a:p>
            <a:r>
              <a:rPr lang="en-US"/>
              <a:t>May 14, 2021</a:t>
            </a:r>
          </a:p>
        </p:txBody>
      </p:sp>
      <p:sp>
        <p:nvSpPr>
          <p:cNvPr id="6" name="Footer Placeholder 5">
            <a:extLst>
              <a:ext uri="{FF2B5EF4-FFF2-40B4-BE49-F238E27FC236}">
                <a16:creationId xmlns:a16="http://schemas.microsoft.com/office/drawing/2014/main" id="{96A48147-6C15-F94F-8D67-DCCE953675A0}"/>
              </a:ext>
            </a:extLst>
          </p:cNvPr>
          <p:cNvSpPr>
            <a:spLocks noGrp="1"/>
          </p:cNvSpPr>
          <p:nvPr>
            <p:ph type="ftr" sz="quarter" idx="11"/>
          </p:nvPr>
        </p:nvSpPr>
        <p:spPr/>
        <p:txBody>
          <a:bodyPr/>
          <a:lstStyle/>
          <a:p>
            <a:r>
              <a:rPr lang="en-US"/>
              <a:t>Artificial Intelligence enabled Image Generation from text</a:t>
            </a:r>
          </a:p>
        </p:txBody>
      </p:sp>
      <p:sp>
        <p:nvSpPr>
          <p:cNvPr id="7" name="Slide Number Placeholder 6">
            <a:extLst>
              <a:ext uri="{FF2B5EF4-FFF2-40B4-BE49-F238E27FC236}">
                <a16:creationId xmlns:a16="http://schemas.microsoft.com/office/drawing/2014/main" id="{1DEAEF37-12DA-5C44-A6A4-6F0E59AB23AD}"/>
              </a:ext>
            </a:extLst>
          </p:cNvPr>
          <p:cNvSpPr>
            <a:spLocks noGrp="1"/>
          </p:cNvSpPr>
          <p:nvPr>
            <p:ph type="sldNum" sz="quarter" idx="12"/>
          </p:nvPr>
        </p:nvSpPr>
        <p:spPr/>
        <p:txBody>
          <a:bodyPr/>
          <a:lstStyle/>
          <a:p>
            <a:fld id="{34E7E628-D8CE-DA44-BFF7-C4887CBB62DB}" type="slidenum">
              <a:rPr lang="en-US" smtClean="0"/>
              <a:t>9</a:t>
            </a:fld>
            <a:endParaRPr lang="en-US"/>
          </a:p>
        </p:txBody>
      </p:sp>
      <p:sp>
        <p:nvSpPr>
          <p:cNvPr id="4" name="TextBox 3">
            <a:extLst>
              <a:ext uri="{FF2B5EF4-FFF2-40B4-BE49-F238E27FC236}">
                <a16:creationId xmlns:a16="http://schemas.microsoft.com/office/drawing/2014/main" id="{6337CB9D-0134-4E29-9A98-CD6730F519E4}"/>
              </a:ext>
            </a:extLst>
          </p:cNvPr>
          <p:cNvSpPr txBox="1"/>
          <p:nvPr/>
        </p:nvSpPr>
        <p:spPr>
          <a:xfrm>
            <a:off x="376688" y="1731523"/>
            <a:ext cx="8016811" cy="291772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Bef>
                <a:spcPct val="20000"/>
              </a:spcBef>
            </a:pPr>
            <a:r>
              <a:rPr lang="en-US">
                <a:ea typeface="+mn-lt"/>
                <a:cs typeface="+mn-lt"/>
              </a:rPr>
              <a:t>1. GANs can generate realistic looking images adhered to characteristics of textual description. </a:t>
            </a:r>
            <a:br>
              <a:rPr lang="en-US">
                <a:ea typeface="+mn-lt"/>
                <a:cs typeface="+mn-lt"/>
              </a:rPr>
            </a:br>
            <a:r>
              <a:rPr lang="en-US">
                <a:ea typeface="+mn-lt"/>
                <a:cs typeface="+mn-lt"/>
              </a:rPr>
              <a:t> </a:t>
            </a:r>
            <a:br>
              <a:rPr lang="en-US">
                <a:ea typeface="+mn-lt"/>
                <a:cs typeface="+mn-lt"/>
              </a:rPr>
            </a:br>
            <a:r>
              <a:rPr lang="en-US">
                <a:ea typeface="+mn-lt"/>
                <a:cs typeface="+mn-lt"/>
              </a:rPr>
              <a:t>2. The networks are conditioned on an embedding of textual description. </a:t>
            </a:r>
            <a:br>
              <a:rPr lang="en-US">
                <a:ea typeface="+mn-lt"/>
                <a:cs typeface="+mn-lt"/>
              </a:rPr>
            </a:br>
            <a:r>
              <a:rPr lang="en-US">
                <a:ea typeface="+mn-lt"/>
                <a:cs typeface="+mn-lt"/>
              </a:rPr>
              <a:t> </a:t>
            </a:r>
            <a:br>
              <a:rPr lang="en-US">
                <a:ea typeface="+mn-lt"/>
                <a:cs typeface="+mn-lt"/>
              </a:rPr>
            </a:br>
            <a:r>
              <a:rPr lang="en-US">
                <a:ea typeface="+mn-lt"/>
                <a:cs typeface="+mn-lt"/>
              </a:rPr>
              <a:t>3. This approach has led to good results on simple, well-structured data sets containing a specific class of objects  (e.g., faces, birds, or flowers) at the image center.</a:t>
            </a:r>
          </a:p>
          <a:p>
            <a:pPr marL="285750" indent="-285750">
              <a:spcBef>
                <a:spcPct val="20000"/>
              </a:spcBef>
              <a:buFont typeface="Arial"/>
              <a:buChar char="•"/>
            </a:pPr>
            <a:endParaRPr lang="en-US">
              <a:ea typeface="+mn-lt"/>
              <a:cs typeface="+mn-lt"/>
            </a:endParaRPr>
          </a:p>
          <a:p>
            <a:pPr algn="l"/>
            <a:endParaRPr lang="en-US">
              <a:cs typeface="Times New Roman"/>
            </a:endParaRPr>
          </a:p>
        </p:txBody>
      </p:sp>
    </p:spTree>
    <p:extLst>
      <p:ext uri="{BB962C8B-B14F-4D97-AF65-F5344CB8AC3E}">
        <p14:creationId xmlns:p14="http://schemas.microsoft.com/office/powerpoint/2010/main" val="2627119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Arial-Times New Roman">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Times New Roman" panose="02020603050405020304"/>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Custom</PresentationFormat>
  <Slides>33</Slides>
  <Notes>12</Notes>
  <HiddenSlides>0</HiddenSlides>
  <ScaleCrop>false</ScaleCrop>
  <HeadingPairs>
    <vt:vector size="4" baseType="variant">
      <vt:variant>
        <vt:lpstr>Theme</vt:lpstr>
      </vt:variant>
      <vt:variant>
        <vt:i4>1</vt:i4>
      </vt:variant>
      <vt:variant>
        <vt:lpstr>Slide Titles</vt:lpstr>
      </vt:variant>
      <vt:variant>
        <vt:i4>33</vt:i4>
      </vt:variant>
    </vt:vector>
  </HeadingPairs>
  <TitlesOfParts>
    <vt:vector size="34" baseType="lpstr">
      <vt:lpstr>Office Theme</vt:lpstr>
      <vt:lpstr>PowerPoint Presentation</vt:lpstr>
      <vt:lpstr>Problem</vt:lpstr>
      <vt:lpstr>Previous Work StackGAN </vt:lpstr>
      <vt:lpstr>Previous Work StackGAN's Multi-Scale Architecture </vt:lpstr>
      <vt:lpstr>Previous Work StackGAN's Stage I and Stage II results </vt:lpstr>
      <vt:lpstr>Previous Work StackGAN++</vt:lpstr>
      <vt:lpstr>Previous Work AttnGAN</vt:lpstr>
      <vt:lpstr>Previous Work AttnGAN</vt:lpstr>
      <vt:lpstr>​</vt:lpstr>
      <vt:lpstr>What if textual description and images become more complex?</vt:lpstr>
      <vt:lpstr>Object Pathway-GAN</vt:lpstr>
      <vt:lpstr> Text Embedding -​ Uses a fixed-dimensional vector to represent a small piece of text​ ​ ​ </vt:lpstr>
      <vt:lpstr>State-of-the-art OP-GAN</vt:lpstr>
      <vt:lpstr>OP-GAN (Continued..)</vt:lpstr>
      <vt:lpstr>Preprocessing in Generator Network </vt:lpstr>
      <vt:lpstr>Global Pathway</vt:lpstr>
      <vt:lpstr>Object Pathway</vt:lpstr>
      <vt:lpstr>Final Image</vt:lpstr>
      <vt:lpstr>Discriminator</vt:lpstr>
      <vt:lpstr>High Level architecture of OP-GAN </vt:lpstr>
      <vt:lpstr>Challenges in training GAN</vt:lpstr>
      <vt:lpstr>Solution - Model Improvement</vt:lpstr>
      <vt:lpstr>Challenges to Train GAN model</vt:lpstr>
      <vt:lpstr>Solution – Paperspace Gradient</vt:lpstr>
      <vt:lpstr>MLops using MLflow</vt:lpstr>
      <vt:lpstr>Evaluation Metrics</vt:lpstr>
      <vt:lpstr>Evaluation Metrics</vt:lpstr>
      <vt:lpstr>Semantic​ Object Accuracy</vt:lpstr>
      <vt:lpstr>Semantic Object Accuracy</vt:lpstr>
      <vt:lpstr>Semantic​ Object Accuracy</vt:lpstr>
      <vt:lpstr>Demo</vt:lpstr>
      <vt:lpstr>For more information:</vt:lpstr>
      <vt:lpstr>PowerPoint Presentation</vt:lpstr>
    </vt:vector>
  </TitlesOfParts>
  <Company>San Jose State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Chang Kim</dc:creator>
  <cp:revision>4</cp:revision>
  <dcterms:created xsi:type="dcterms:W3CDTF">2014-04-18T16:56:49Z</dcterms:created>
  <dcterms:modified xsi:type="dcterms:W3CDTF">2021-05-15T02:57:56Z</dcterms:modified>
</cp:coreProperties>
</file>